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</p:sldIdLst>
  <p:sldSz cx="10693400" cy="7556500"/>
  <p:notesSz cx="106934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9" d="100"/>
          <a:sy n="69" d="100"/>
        </p:scale>
        <p:origin x="-1080" y="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68636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8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8636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8636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4191" y="347979"/>
            <a:ext cx="9144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74191" y="347979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8636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4191" y="347979"/>
            <a:ext cx="9144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74191" y="347979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38200" y="512571"/>
            <a:ext cx="9016365" cy="6693534"/>
          </a:xfrm>
          <a:custGeom>
            <a:avLst/>
            <a:gdLst/>
            <a:ahLst/>
            <a:cxnLst/>
            <a:rect l="l" t="t" r="r" b="b"/>
            <a:pathLst>
              <a:path w="9016365" h="6693534">
                <a:moveTo>
                  <a:pt x="8683752" y="0"/>
                </a:moveTo>
                <a:lnTo>
                  <a:pt x="332231" y="0"/>
                </a:lnTo>
                <a:lnTo>
                  <a:pt x="283273" y="3615"/>
                </a:lnTo>
                <a:lnTo>
                  <a:pt x="236500" y="14115"/>
                </a:lnTo>
                <a:lnTo>
                  <a:pt x="192433" y="30976"/>
                </a:lnTo>
                <a:lnTo>
                  <a:pt x="151596" y="53677"/>
                </a:lnTo>
                <a:lnTo>
                  <a:pt x="114509" y="81696"/>
                </a:lnTo>
                <a:lnTo>
                  <a:pt x="81696" y="114509"/>
                </a:lnTo>
                <a:lnTo>
                  <a:pt x="53677" y="151596"/>
                </a:lnTo>
                <a:lnTo>
                  <a:pt x="30976" y="192433"/>
                </a:lnTo>
                <a:lnTo>
                  <a:pt x="14115" y="236500"/>
                </a:lnTo>
                <a:lnTo>
                  <a:pt x="3615" y="283273"/>
                </a:lnTo>
                <a:lnTo>
                  <a:pt x="0" y="332231"/>
                </a:lnTo>
                <a:lnTo>
                  <a:pt x="0" y="6364224"/>
                </a:lnTo>
                <a:lnTo>
                  <a:pt x="3615" y="6413111"/>
                </a:lnTo>
                <a:lnTo>
                  <a:pt x="14115" y="6459689"/>
                </a:lnTo>
                <a:lnTo>
                  <a:pt x="30976" y="6503465"/>
                </a:lnTo>
                <a:lnTo>
                  <a:pt x="53677" y="6543943"/>
                </a:lnTo>
                <a:lnTo>
                  <a:pt x="81696" y="6580629"/>
                </a:lnTo>
                <a:lnTo>
                  <a:pt x="114509" y="6613028"/>
                </a:lnTo>
                <a:lnTo>
                  <a:pt x="151596" y="6640646"/>
                </a:lnTo>
                <a:lnTo>
                  <a:pt x="192433" y="6662987"/>
                </a:lnTo>
                <a:lnTo>
                  <a:pt x="236500" y="6679558"/>
                </a:lnTo>
                <a:lnTo>
                  <a:pt x="283273" y="6689863"/>
                </a:lnTo>
                <a:lnTo>
                  <a:pt x="332231" y="6693408"/>
                </a:lnTo>
                <a:lnTo>
                  <a:pt x="8683752" y="6693408"/>
                </a:lnTo>
                <a:lnTo>
                  <a:pt x="8732710" y="6689863"/>
                </a:lnTo>
                <a:lnTo>
                  <a:pt x="8779483" y="6679558"/>
                </a:lnTo>
                <a:lnTo>
                  <a:pt x="8823550" y="6662987"/>
                </a:lnTo>
                <a:lnTo>
                  <a:pt x="8864387" y="6640646"/>
                </a:lnTo>
                <a:lnTo>
                  <a:pt x="8901474" y="6613028"/>
                </a:lnTo>
                <a:lnTo>
                  <a:pt x="8934287" y="6580629"/>
                </a:lnTo>
                <a:lnTo>
                  <a:pt x="8962306" y="6543943"/>
                </a:lnTo>
                <a:lnTo>
                  <a:pt x="8985007" y="6503465"/>
                </a:lnTo>
                <a:lnTo>
                  <a:pt x="9001868" y="6459689"/>
                </a:lnTo>
                <a:lnTo>
                  <a:pt x="9012368" y="6413111"/>
                </a:lnTo>
                <a:lnTo>
                  <a:pt x="9015984" y="6364224"/>
                </a:lnTo>
                <a:lnTo>
                  <a:pt x="9015984" y="332231"/>
                </a:lnTo>
                <a:lnTo>
                  <a:pt x="9012368" y="283273"/>
                </a:lnTo>
                <a:lnTo>
                  <a:pt x="9001868" y="236500"/>
                </a:lnTo>
                <a:lnTo>
                  <a:pt x="8985007" y="192433"/>
                </a:lnTo>
                <a:lnTo>
                  <a:pt x="8962306" y="151596"/>
                </a:lnTo>
                <a:lnTo>
                  <a:pt x="8934287" y="114509"/>
                </a:lnTo>
                <a:lnTo>
                  <a:pt x="8901474" y="81696"/>
                </a:lnTo>
                <a:lnTo>
                  <a:pt x="8864387" y="53677"/>
                </a:lnTo>
                <a:lnTo>
                  <a:pt x="8823550" y="30976"/>
                </a:lnTo>
                <a:lnTo>
                  <a:pt x="8779483" y="14115"/>
                </a:lnTo>
                <a:lnTo>
                  <a:pt x="8732710" y="3615"/>
                </a:lnTo>
                <a:lnTo>
                  <a:pt x="86837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35152" y="509523"/>
            <a:ext cx="9022080" cy="6696709"/>
          </a:xfrm>
          <a:custGeom>
            <a:avLst/>
            <a:gdLst/>
            <a:ahLst/>
            <a:cxnLst/>
            <a:rect l="l" t="t" r="r" b="b"/>
            <a:pathLst>
              <a:path w="9022080" h="6696709">
                <a:moveTo>
                  <a:pt x="8686800" y="0"/>
                </a:moveTo>
                <a:lnTo>
                  <a:pt x="335279" y="0"/>
                </a:lnTo>
                <a:lnTo>
                  <a:pt x="301751" y="3048"/>
                </a:lnTo>
                <a:lnTo>
                  <a:pt x="234695" y="15240"/>
                </a:lnTo>
                <a:lnTo>
                  <a:pt x="149351" y="57911"/>
                </a:lnTo>
                <a:lnTo>
                  <a:pt x="76200" y="121920"/>
                </a:lnTo>
                <a:lnTo>
                  <a:pt x="27431" y="204216"/>
                </a:lnTo>
                <a:lnTo>
                  <a:pt x="3047" y="301751"/>
                </a:lnTo>
                <a:lnTo>
                  <a:pt x="0" y="335280"/>
                </a:lnTo>
                <a:lnTo>
                  <a:pt x="0" y="6367272"/>
                </a:lnTo>
                <a:lnTo>
                  <a:pt x="15238" y="6467856"/>
                </a:lnTo>
                <a:lnTo>
                  <a:pt x="57910" y="6553200"/>
                </a:lnTo>
                <a:lnTo>
                  <a:pt x="121919" y="6626352"/>
                </a:lnTo>
                <a:lnTo>
                  <a:pt x="204215" y="6675120"/>
                </a:lnTo>
                <a:lnTo>
                  <a:pt x="284987" y="6696456"/>
                </a:lnTo>
                <a:lnTo>
                  <a:pt x="8738616" y="6696456"/>
                </a:lnTo>
                <a:lnTo>
                  <a:pt x="8753856" y="6693408"/>
                </a:lnTo>
                <a:lnTo>
                  <a:pt x="301751" y="6693408"/>
                </a:lnTo>
                <a:lnTo>
                  <a:pt x="268223" y="6687311"/>
                </a:lnTo>
                <a:lnTo>
                  <a:pt x="207263" y="6669024"/>
                </a:lnTo>
                <a:lnTo>
                  <a:pt x="152400" y="6638545"/>
                </a:lnTo>
                <a:lnTo>
                  <a:pt x="103631" y="6598920"/>
                </a:lnTo>
                <a:lnTo>
                  <a:pt x="64007" y="6550152"/>
                </a:lnTo>
                <a:lnTo>
                  <a:pt x="33528" y="6495288"/>
                </a:lnTo>
                <a:lnTo>
                  <a:pt x="15238" y="6434328"/>
                </a:lnTo>
                <a:lnTo>
                  <a:pt x="9143" y="6400800"/>
                </a:lnTo>
                <a:lnTo>
                  <a:pt x="9143" y="301751"/>
                </a:lnTo>
                <a:lnTo>
                  <a:pt x="21335" y="237744"/>
                </a:lnTo>
                <a:lnTo>
                  <a:pt x="45719" y="179831"/>
                </a:lnTo>
                <a:lnTo>
                  <a:pt x="82295" y="128016"/>
                </a:lnTo>
                <a:lnTo>
                  <a:pt x="128015" y="82296"/>
                </a:lnTo>
                <a:lnTo>
                  <a:pt x="179831" y="45720"/>
                </a:lnTo>
                <a:lnTo>
                  <a:pt x="237744" y="21335"/>
                </a:lnTo>
                <a:lnTo>
                  <a:pt x="301751" y="9144"/>
                </a:lnTo>
                <a:lnTo>
                  <a:pt x="8753856" y="9144"/>
                </a:lnTo>
                <a:lnTo>
                  <a:pt x="8723376" y="3048"/>
                </a:lnTo>
                <a:lnTo>
                  <a:pt x="8686800" y="0"/>
                </a:lnTo>
                <a:close/>
              </a:path>
              <a:path w="9022080" h="6696709">
                <a:moveTo>
                  <a:pt x="8753856" y="9144"/>
                </a:moveTo>
                <a:lnTo>
                  <a:pt x="8720328" y="9144"/>
                </a:lnTo>
                <a:lnTo>
                  <a:pt x="8753856" y="15240"/>
                </a:lnTo>
                <a:lnTo>
                  <a:pt x="8784336" y="21335"/>
                </a:lnTo>
                <a:lnTo>
                  <a:pt x="8845296" y="45720"/>
                </a:lnTo>
                <a:lnTo>
                  <a:pt x="8869680" y="64007"/>
                </a:lnTo>
                <a:lnTo>
                  <a:pt x="8897112" y="82296"/>
                </a:lnTo>
                <a:lnTo>
                  <a:pt x="8939784" y="128016"/>
                </a:lnTo>
                <a:lnTo>
                  <a:pt x="8976360" y="179831"/>
                </a:lnTo>
                <a:lnTo>
                  <a:pt x="9000744" y="237744"/>
                </a:lnTo>
                <a:lnTo>
                  <a:pt x="9012936" y="301751"/>
                </a:lnTo>
                <a:lnTo>
                  <a:pt x="9015984" y="335279"/>
                </a:lnTo>
                <a:lnTo>
                  <a:pt x="9015984" y="6367272"/>
                </a:lnTo>
                <a:lnTo>
                  <a:pt x="9006840" y="6434328"/>
                </a:lnTo>
                <a:lnTo>
                  <a:pt x="8988552" y="6495288"/>
                </a:lnTo>
                <a:lnTo>
                  <a:pt x="8958072" y="6550152"/>
                </a:lnTo>
                <a:lnTo>
                  <a:pt x="8918448" y="6598920"/>
                </a:lnTo>
                <a:lnTo>
                  <a:pt x="8842248" y="6656832"/>
                </a:lnTo>
                <a:lnTo>
                  <a:pt x="8784336" y="6681216"/>
                </a:lnTo>
                <a:lnTo>
                  <a:pt x="8720328" y="6693408"/>
                </a:lnTo>
                <a:lnTo>
                  <a:pt x="8753856" y="6693408"/>
                </a:lnTo>
                <a:lnTo>
                  <a:pt x="8817864" y="6675120"/>
                </a:lnTo>
                <a:lnTo>
                  <a:pt x="8875776" y="6644640"/>
                </a:lnTo>
                <a:lnTo>
                  <a:pt x="8945880" y="6580632"/>
                </a:lnTo>
                <a:lnTo>
                  <a:pt x="8982456" y="6525768"/>
                </a:lnTo>
                <a:lnTo>
                  <a:pt x="9006840" y="6467856"/>
                </a:lnTo>
                <a:lnTo>
                  <a:pt x="9019032" y="6400800"/>
                </a:lnTo>
                <a:lnTo>
                  <a:pt x="9022080" y="6367272"/>
                </a:lnTo>
                <a:lnTo>
                  <a:pt x="9022080" y="335280"/>
                </a:lnTo>
                <a:lnTo>
                  <a:pt x="9006840" y="234696"/>
                </a:lnTo>
                <a:lnTo>
                  <a:pt x="8964168" y="149351"/>
                </a:lnTo>
                <a:lnTo>
                  <a:pt x="8924544" y="97535"/>
                </a:lnTo>
                <a:lnTo>
                  <a:pt x="8872728" y="57911"/>
                </a:lnTo>
                <a:lnTo>
                  <a:pt x="8817864" y="27431"/>
                </a:lnTo>
                <a:lnTo>
                  <a:pt x="8787384" y="15240"/>
                </a:lnTo>
                <a:lnTo>
                  <a:pt x="8753856" y="91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20496" y="673049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340" y="1875131"/>
            <a:ext cx="3564467" cy="2686756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9340" y="4673835"/>
            <a:ext cx="3564467" cy="212701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2030" y="643702"/>
            <a:ext cx="5346700" cy="615714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002027" y="6889986"/>
            <a:ext cx="3339465" cy="215444"/>
          </a:xfrm>
        </p:spPr>
        <p:txBody>
          <a:bodyPr/>
          <a:lstStyle/>
          <a:p>
            <a:fld id="{F0DFD029-FB74-4578-B929-F66AA97659CA}" type="datetimeFigureOut">
              <a:rPr lang="en-US"/>
              <a:t>1/6/2025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500619" y="6917418"/>
            <a:ext cx="1370965" cy="215444"/>
          </a:xfrm>
        </p:spPr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554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74191" y="347979"/>
            <a:ext cx="9144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74191" y="347979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38200" y="512571"/>
            <a:ext cx="9016365" cy="6693534"/>
          </a:xfrm>
          <a:custGeom>
            <a:avLst/>
            <a:gdLst/>
            <a:ahLst/>
            <a:cxnLst/>
            <a:rect l="l" t="t" r="r" b="b"/>
            <a:pathLst>
              <a:path w="9016365" h="6693534">
                <a:moveTo>
                  <a:pt x="8683752" y="0"/>
                </a:moveTo>
                <a:lnTo>
                  <a:pt x="332231" y="0"/>
                </a:lnTo>
                <a:lnTo>
                  <a:pt x="283273" y="3615"/>
                </a:lnTo>
                <a:lnTo>
                  <a:pt x="236500" y="14115"/>
                </a:lnTo>
                <a:lnTo>
                  <a:pt x="192433" y="30976"/>
                </a:lnTo>
                <a:lnTo>
                  <a:pt x="151596" y="53677"/>
                </a:lnTo>
                <a:lnTo>
                  <a:pt x="114509" y="81696"/>
                </a:lnTo>
                <a:lnTo>
                  <a:pt x="81696" y="114509"/>
                </a:lnTo>
                <a:lnTo>
                  <a:pt x="53677" y="151596"/>
                </a:lnTo>
                <a:lnTo>
                  <a:pt x="30976" y="192433"/>
                </a:lnTo>
                <a:lnTo>
                  <a:pt x="14115" y="236500"/>
                </a:lnTo>
                <a:lnTo>
                  <a:pt x="3615" y="283273"/>
                </a:lnTo>
                <a:lnTo>
                  <a:pt x="0" y="332231"/>
                </a:lnTo>
                <a:lnTo>
                  <a:pt x="0" y="6364224"/>
                </a:lnTo>
                <a:lnTo>
                  <a:pt x="3615" y="6413111"/>
                </a:lnTo>
                <a:lnTo>
                  <a:pt x="14115" y="6459689"/>
                </a:lnTo>
                <a:lnTo>
                  <a:pt x="30976" y="6503465"/>
                </a:lnTo>
                <a:lnTo>
                  <a:pt x="53677" y="6543943"/>
                </a:lnTo>
                <a:lnTo>
                  <a:pt x="81696" y="6580629"/>
                </a:lnTo>
                <a:lnTo>
                  <a:pt x="114509" y="6613028"/>
                </a:lnTo>
                <a:lnTo>
                  <a:pt x="151596" y="6640646"/>
                </a:lnTo>
                <a:lnTo>
                  <a:pt x="192433" y="6662987"/>
                </a:lnTo>
                <a:lnTo>
                  <a:pt x="236500" y="6679558"/>
                </a:lnTo>
                <a:lnTo>
                  <a:pt x="283273" y="6689863"/>
                </a:lnTo>
                <a:lnTo>
                  <a:pt x="332231" y="6693408"/>
                </a:lnTo>
                <a:lnTo>
                  <a:pt x="8683752" y="6693408"/>
                </a:lnTo>
                <a:lnTo>
                  <a:pt x="8732710" y="6689863"/>
                </a:lnTo>
                <a:lnTo>
                  <a:pt x="8779483" y="6679558"/>
                </a:lnTo>
                <a:lnTo>
                  <a:pt x="8823550" y="6662987"/>
                </a:lnTo>
                <a:lnTo>
                  <a:pt x="8864387" y="6640646"/>
                </a:lnTo>
                <a:lnTo>
                  <a:pt x="8901474" y="6613028"/>
                </a:lnTo>
                <a:lnTo>
                  <a:pt x="8934287" y="6580629"/>
                </a:lnTo>
                <a:lnTo>
                  <a:pt x="8962306" y="6543943"/>
                </a:lnTo>
                <a:lnTo>
                  <a:pt x="8985007" y="6503465"/>
                </a:lnTo>
                <a:lnTo>
                  <a:pt x="9001868" y="6459689"/>
                </a:lnTo>
                <a:lnTo>
                  <a:pt x="9012368" y="6413111"/>
                </a:lnTo>
                <a:lnTo>
                  <a:pt x="9015984" y="6364224"/>
                </a:lnTo>
                <a:lnTo>
                  <a:pt x="9015984" y="332231"/>
                </a:lnTo>
                <a:lnTo>
                  <a:pt x="9012368" y="283273"/>
                </a:lnTo>
                <a:lnTo>
                  <a:pt x="9001868" y="236500"/>
                </a:lnTo>
                <a:lnTo>
                  <a:pt x="8985007" y="192433"/>
                </a:lnTo>
                <a:lnTo>
                  <a:pt x="8962306" y="151596"/>
                </a:lnTo>
                <a:lnTo>
                  <a:pt x="8934287" y="114509"/>
                </a:lnTo>
                <a:lnTo>
                  <a:pt x="8901474" y="81696"/>
                </a:lnTo>
                <a:lnTo>
                  <a:pt x="8864387" y="53677"/>
                </a:lnTo>
                <a:lnTo>
                  <a:pt x="8823550" y="30976"/>
                </a:lnTo>
                <a:lnTo>
                  <a:pt x="8779483" y="14115"/>
                </a:lnTo>
                <a:lnTo>
                  <a:pt x="8732710" y="3615"/>
                </a:lnTo>
                <a:lnTo>
                  <a:pt x="86837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35152" y="509523"/>
            <a:ext cx="9022080" cy="6696709"/>
          </a:xfrm>
          <a:custGeom>
            <a:avLst/>
            <a:gdLst/>
            <a:ahLst/>
            <a:cxnLst/>
            <a:rect l="l" t="t" r="r" b="b"/>
            <a:pathLst>
              <a:path w="9022080" h="6696709">
                <a:moveTo>
                  <a:pt x="8686800" y="0"/>
                </a:moveTo>
                <a:lnTo>
                  <a:pt x="335279" y="0"/>
                </a:lnTo>
                <a:lnTo>
                  <a:pt x="301751" y="3048"/>
                </a:lnTo>
                <a:lnTo>
                  <a:pt x="234695" y="15240"/>
                </a:lnTo>
                <a:lnTo>
                  <a:pt x="149351" y="57911"/>
                </a:lnTo>
                <a:lnTo>
                  <a:pt x="76200" y="121920"/>
                </a:lnTo>
                <a:lnTo>
                  <a:pt x="27431" y="204216"/>
                </a:lnTo>
                <a:lnTo>
                  <a:pt x="3047" y="301751"/>
                </a:lnTo>
                <a:lnTo>
                  <a:pt x="0" y="335280"/>
                </a:lnTo>
                <a:lnTo>
                  <a:pt x="0" y="6367272"/>
                </a:lnTo>
                <a:lnTo>
                  <a:pt x="15238" y="6467856"/>
                </a:lnTo>
                <a:lnTo>
                  <a:pt x="57910" y="6553200"/>
                </a:lnTo>
                <a:lnTo>
                  <a:pt x="121919" y="6626352"/>
                </a:lnTo>
                <a:lnTo>
                  <a:pt x="204215" y="6675120"/>
                </a:lnTo>
                <a:lnTo>
                  <a:pt x="284987" y="6696456"/>
                </a:lnTo>
                <a:lnTo>
                  <a:pt x="8738616" y="6696456"/>
                </a:lnTo>
                <a:lnTo>
                  <a:pt x="8753856" y="6693408"/>
                </a:lnTo>
                <a:lnTo>
                  <a:pt x="301751" y="6693408"/>
                </a:lnTo>
                <a:lnTo>
                  <a:pt x="268223" y="6687311"/>
                </a:lnTo>
                <a:lnTo>
                  <a:pt x="207263" y="6669024"/>
                </a:lnTo>
                <a:lnTo>
                  <a:pt x="152400" y="6638545"/>
                </a:lnTo>
                <a:lnTo>
                  <a:pt x="103631" y="6598920"/>
                </a:lnTo>
                <a:lnTo>
                  <a:pt x="64007" y="6550152"/>
                </a:lnTo>
                <a:lnTo>
                  <a:pt x="33528" y="6495288"/>
                </a:lnTo>
                <a:lnTo>
                  <a:pt x="15238" y="6434328"/>
                </a:lnTo>
                <a:lnTo>
                  <a:pt x="9143" y="6400800"/>
                </a:lnTo>
                <a:lnTo>
                  <a:pt x="9143" y="301751"/>
                </a:lnTo>
                <a:lnTo>
                  <a:pt x="21335" y="237744"/>
                </a:lnTo>
                <a:lnTo>
                  <a:pt x="45719" y="179831"/>
                </a:lnTo>
                <a:lnTo>
                  <a:pt x="82295" y="128016"/>
                </a:lnTo>
                <a:lnTo>
                  <a:pt x="128015" y="82296"/>
                </a:lnTo>
                <a:lnTo>
                  <a:pt x="179831" y="45720"/>
                </a:lnTo>
                <a:lnTo>
                  <a:pt x="237744" y="21335"/>
                </a:lnTo>
                <a:lnTo>
                  <a:pt x="301751" y="9144"/>
                </a:lnTo>
                <a:lnTo>
                  <a:pt x="8753856" y="9144"/>
                </a:lnTo>
                <a:lnTo>
                  <a:pt x="8723376" y="3048"/>
                </a:lnTo>
                <a:lnTo>
                  <a:pt x="8686800" y="0"/>
                </a:lnTo>
                <a:close/>
              </a:path>
              <a:path w="9022080" h="6696709">
                <a:moveTo>
                  <a:pt x="8753856" y="9144"/>
                </a:moveTo>
                <a:lnTo>
                  <a:pt x="8720328" y="9144"/>
                </a:lnTo>
                <a:lnTo>
                  <a:pt x="8753856" y="15240"/>
                </a:lnTo>
                <a:lnTo>
                  <a:pt x="8784336" y="21335"/>
                </a:lnTo>
                <a:lnTo>
                  <a:pt x="8845296" y="45720"/>
                </a:lnTo>
                <a:lnTo>
                  <a:pt x="8869680" y="64007"/>
                </a:lnTo>
                <a:lnTo>
                  <a:pt x="8897112" y="82296"/>
                </a:lnTo>
                <a:lnTo>
                  <a:pt x="8939784" y="128016"/>
                </a:lnTo>
                <a:lnTo>
                  <a:pt x="8976360" y="179831"/>
                </a:lnTo>
                <a:lnTo>
                  <a:pt x="9000744" y="237744"/>
                </a:lnTo>
                <a:lnTo>
                  <a:pt x="9012936" y="301751"/>
                </a:lnTo>
                <a:lnTo>
                  <a:pt x="9015984" y="335279"/>
                </a:lnTo>
                <a:lnTo>
                  <a:pt x="9015984" y="6367272"/>
                </a:lnTo>
                <a:lnTo>
                  <a:pt x="9006840" y="6434328"/>
                </a:lnTo>
                <a:lnTo>
                  <a:pt x="8988552" y="6495288"/>
                </a:lnTo>
                <a:lnTo>
                  <a:pt x="8958072" y="6550152"/>
                </a:lnTo>
                <a:lnTo>
                  <a:pt x="8918448" y="6598920"/>
                </a:lnTo>
                <a:lnTo>
                  <a:pt x="8842248" y="6656832"/>
                </a:lnTo>
                <a:lnTo>
                  <a:pt x="8784336" y="6681216"/>
                </a:lnTo>
                <a:lnTo>
                  <a:pt x="8720328" y="6693408"/>
                </a:lnTo>
                <a:lnTo>
                  <a:pt x="8753856" y="6693408"/>
                </a:lnTo>
                <a:lnTo>
                  <a:pt x="8817864" y="6675120"/>
                </a:lnTo>
                <a:lnTo>
                  <a:pt x="8875776" y="6644640"/>
                </a:lnTo>
                <a:lnTo>
                  <a:pt x="8945880" y="6580632"/>
                </a:lnTo>
                <a:lnTo>
                  <a:pt x="8982456" y="6525768"/>
                </a:lnTo>
                <a:lnTo>
                  <a:pt x="9006840" y="6467856"/>
                </a:lnTo>
                <a:lnTo>
                  <a:pt x="9019032" y="6400800"/>
                </a:lnTo>
                <a:lnTo>
                  <a:pt x="9022080" y="6367272"/>
                </a:lnTo>
                <a:lnTo>
                  <a:pt x="9022080" y="335280"/>
                </a:lnTo>
                <a:lnTo>
                  <a:pt x="9006840" y="234696"/>
                </a:lnTo>
                <a:lnTo>
                  <a:pt x="8964168" y="149351"/>
                </a:lnTo>
                <a:lnTo>
                  <a:pt x="8924544" y="97535"/>
                </a:lnTo>
                <a:lnTo>
                  <a:pt x="8872728" y="57911"/>
                </a:lnTo>
                <a:lnTo>
                  <a:pt x="8817864" y="27431"/>
                </a:lnTo>
                <a:lnTo>
                  <a:pt x="8787384" y="15240"/>
                </a:lnTo>
                <a:lnTo>
                  <a:pt x="8753856" y="914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75436" y="353568"/>
            <a:ext cx="8471535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68636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55980" y="1513636"/>
            <a:ext cx="6605905" cy="482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686363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35811" y="6853410"/>
            <a:ext cx="229869" cy="223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tryit.asp?filename=trycss3_media_queries2" TargetMode="External"/><Relationship Id="rId2" Type="http://schemas.openxmlformats.org/officeDocument/2006/relationships/hyperlink" Target="https://www.w3schools.com/css/tryit.asp?filename=trycss3_media_queries1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/tryit.asp?filename=trycss_dropdown_tex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5152" y="411987"/>
            <a:ext cx="9025255" cy="6703059"/>
            <a:chOff x="835152" y="411987"/>
            <a:chExt cx="9025255" cy="670305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5152" y="411987"/>
              <a:ext cx="9022080" cy="670255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38200" y="415035"/>
              <a:ext cx="9019540" cy="6699884"/>
            </a:xfrm>
            <a:custGeom>
              <a:avLst/>
              <a:gdLst/>
              <a:ahLst/>
              <a:cxnLst/>
              <a:rect l="l" t="t" r="r" b="b"/>
              <a:pathLst>
                <a:path w="9019540" h="6699884">
                  <a:moveTo>
                    <a:pt x="8686800" y="0"/>
                  </a:moveTo>
                  <a:lnTo>
                    <a:pt x="332231" y="0"/>
                  </a:lnTo>
                  <a:lnTo>
                    <a:pt x="298703" y="3048"/>
                  </a:lnTo>
                  <a:lnTo>
                    <a:pt x="234696" y="15240"/>
                  </a:lnTo>
                  <a:lnTo>
                    <a:pt x="173736" y="42672"/>
                  </a:lnTo>
                  <a:lnTo>
                    <a:pt x="121919" y="76200"/>
                  </a:lnTo>
                  <a:lnTo>
                    <a:pt x="76200" y="121920"/>
                  </a:lnTo>
                  <a:lnTo>
                    <a:pt x="39624" y="176784"/>
                  </a:lnTo>
                  <a:lnTo>
                    <a:pt x="15240" y="234696"/>
                  </a:lnTo>
                  <a:lnTo>
                    <a:pt x="0" y="298704"/>
                  </a:lnTo>
                  <a:lnTo>
                    <a:pt x="0" y="6400800"/>
                  </a:lnTo>
                  <a:lnTo>
                    <a:pt x="24384" y="6495288"/>
                  </a:lnTo>
                  <a:lnTo>
                    <a:pt x="57912" y="6553200"/>
                  </a:lnTo>
                  <a:lnTo>
                    <a:pt x="97536" y="6601969"/>
                  </a:lnTo>
                  <a:lnTo>
                    <a:pt x="146303" y="6641592"/>
                  </a:lnTo>
                  <a:lnTo>
                    <a:pt x="234696" y="6684264"/>
                  </a:lnTo>
                  <a:lnTo>
                    <a:pt x="332231" y="6699504"/>
                  </a:lnTo>
                  <a:lnTo>
                    <a:pt x="8686800" y="6699504"/>
                  </a:lnTo>
                  <a:lnTo>
                    <a:pt x="8753856" y="6693408"/>
                  </a:lnTo>
                  <a:lnTo>
                    <a:pt x="332231" y="6693408"/>
                  </a:lnTo>
                  <a:lnTo>
                    <a:pt x="265175" y="6687312"/>
                  </a:lnTo>
                  <a:lnTo>
                    <a:pt x="204215" y="6665976"/>
                  </a:lnTo>
                  <a:lnTo>
                    <a:pt x="149352" y="6638544"/>
                  </a:lnTo>
                  <a:lnTo>
                    <a:pt x="124968" y="6617208"/>
                  </a:lnTo>
                  <a:lnTo>
                    <a:pt x="100584" y="6598920"/>
                  </a:lnTo>
                  <a:lnTo>
                    <a:pt x="60959" y="6550152"/>
                  </a:lnTo>
                  <a:lnTo>
                    <a:pt x="30480" y="6492240"/>
                  </a:lnTo>
                  <a:lnTo>
                    <a:pt x="12190" y="6431280"/>
                  </a:lnTo>
                  <a:lnTo>
                    <a:pt x="6096" y="6400800"/>
                  </a:lnTo>
                  <a:lnTo>
                    <a:pt x="6096" y="335280"/>
                  </a:lnTo>
                  <a:lnTo>
                    <a:pt x="12190" y="268224"/>
                  </a:lnTo>
                  <a:lnTo>
                    <a:pt x="30480" y="207264"/>
                  </a:lnTo>
                  <a:lnTo>
                    <a:pt x="60959" y="152400"/>
                  </a:lnTo>
                  <a:lnTo>
                    <a:pt x="100584" y="103632"/>
                  </a:lnTo>
                  <a:lnTo>
                    <a:pt x="149352" y="64008"/>
                  </a:lnTo>
                  <a:lnTo>
                    <a:pt x="204215" y="33528"/>
                  </a:lnTo>
                  <a:lnTo>
                    <a:pt x="268224" y="15240"/>
                  </a:lnTo>
                  <a:lnTo>
                    <a:pt x="298703" y="9144"/>
                  </a:lnTo>
                  <a:lnTo>
                    <a:pt x="332231" y="6096"/>
                  </a:lnTo>
                  <a:lnTo>
                    <a:pt x="8737092" y="6096"/>
                  </a:lnTo>
                  <a:lnTo>
                    <a:pt x="8720328" y="3048"/>
                  </a:lnTo>
                  <a:lnTo>
                    <a:pt x="8686800" y="0"/>
                  </a:lnTo>
                  <a:close/>
                </a:path>
                <a:path w="9019540" h="6699884">
                  <a:moveTo>
                    <a:pt x="8737092" y="6096"/>
                  </a:moveTo>
                  <a:lnTo>
                    <a:pt x="8686800" y="6096"/>
                  </a:lnTo>
                  <a:lnTo>
                    <a:pt x="8720328" y="9144"/>
                  </a:lnTo>
                  <a:lnTo>
                    <a:pt x="8750808" y="15240"/>
                  </a:lnTo>
                  <a:lnTo>
                    <a:pt x="8814816" y="33528"/>
                  </a:lnTo>
                  <a:lnTo>
                    <a:pt x="8869680" y="64008"/>
                  </a:lnTo>
                  <a:lnTo>
                    <a:pt x="8918448" y="103632"/>
                  </a:lnTo>
                  <a:lnTo>
                    <a:pt x="8958072" y="152400"/>
                  </a:lnTo>
                  <a:lnTo>
                    <a:pt x="8988552" y="207264"/>
                  </a:lnTo>
                  <a:lnTo>
                    <a:pt x="9006840" y="268224"/>
                  </a:lnTo>
                  <a:lnTo>
                    <a:pt x="9012936" y="335280"/>
                  </a:lnTo>
                  <a:lnTo>
                    <a:pt x="9012936" y="6367272"/>
                  </a:lnTo>
                  <a:lnTo>
                    <a:pt x="9006840" y="6431280"/>
                  </a:lnTo>
                  <a:lnTo>
                    <a:pt x="8988552" y="6495288"/>
                  </a:lnTo>
                  <a:lnTo>
                    <a:pt x="8958072" y="6550152"/>
                  </a:lnTo>
                  <a:lnTo>
                    <a:pt x="8918448" y="6598920"/>
                  </a:lnTo>
                  <a:lnTo>
                    <a:pt x="8869680" y="6638544"/>
                  </a:lnTo>
                  <a:lnTo>
                    <a:pt x="8814816" y="6669024"/>
                  </a:lnTo>
                  <a:lnTo>
                    <a:pt x="8750808" y="6687312"/>
                  </a:lnTo>
                  <a:lnTo>
                    <a:pt x="8686800" y="6693408"/>
                  </a:lnTo>
                  <a:lnTo>
                    <a:pt x="8753856" y="6693408"/>
                  </a:lnTo>
                  <a:lnTo>
                    <a:pt x="8845296" y="6659880"/>
                  </a:lnTo>
                  <a:lnTo>
                    <a:pt x="8897112" y="6623304"/>
                  </a:lnTo>
                  <a:lnTo>
                    <a:pt x="8942832" y="6577584"/>
                  </a:lnTo>
                  <a:lnTo>
                    <a:pt x="8979408" y="6525769"/>
                  </a:lnTo>
                  <a:lnTo>
                    <a:pt x="9012936" y="6434328"/>
                  </a:lnTo>
                  <a:lnTo>
                    <a:pt x="9019032" y="6400800"/>
                  </a:lnTo>
                  <a:lnTo>
                    <a:pt x="9019032" y="298704"/>
                  </a:lnTo>
                  <a:lnTo>
                    <a:pt x="9003792" y="234696"/>
                  </a:lnTo>
                  <a:lnTo>
                    <a:pt x="8979408" y="173736"/>
                  </a:lnTo>
                  <a:lnTo>
                    <a:pt x="8942832" y="121920"/>
                  </a:lnTo>
                  <a:lnTo>
                    <a:pt x="8897112" y="76200"/>
                  </a:lnTo>
                  <a:lnTo>
                    <a:pt x="8845296" y="42672"/>
                  </a:lnTo>
                  <a:lnTo>
                    <a:pt x="8784336" y="15240"/>
                  </a:lnTo>
                  <a:lnTo>
                    <a:pt x="8753856" y="9144"/>
                  </a:lnTo>
                  <a:lnTo>
                    <a:pt x="8737092" y="609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8200" y="1747012"/>
              <a:ext cx="9022080" cy="119380"/>
            </a:xfrm>
            <a:custGeom>
              <a:avLst/>
              <a:gdLst/>
              <a:ahLst/>
              <a:cxnLst/>
              <a:rect l="l" t="t" r="r" b="b"/>
              <a:pathLst>
                <a:path w="9022080" h="119380">
                  <a:moveTo>
                    <a:pt x="9022080" y="0"/>
                  </a:moveTo>
                  <a:lnTo>
                    <a:pt x="0" y="0"/>
                  </a:lnTo>
                  <a:lnTo>
                    <a:pt x="0" y="118872"/>
                  </a:lnTo>
                  <a:lnTo>
                    <a:pt x="9022080" y="118872"/>
                  </a:lnTo>
                  <a:lnTo>
                    <a:pt x="9022080" y="0"/>
                  </a:lnTo>
                  <a:close/>
                </a:path>
              </a:pathLst>
            </a:custGeom>
            <a:solidFill>
              <a:srgbClr val="E5B0A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8200" y="3325876"/>
              <a:ext cx="9022080" cy="109855"/>
            </a:xfrm>
            <a:custGeom>
              <a:avLst/>
              <a:gdLst/>
              <a:ahLst/>
              <a:cxnLst/>
              <a:rect l="l" t="t" r="r" b="b"/>
              <a:pathLst>
                <a:path w="9022080" h="109854">
                  <a:moveTo>
                    <a:pt x="9022080" y="0"/>
                  </a:moveTo>
                  <a:lnTo>
                    <a:pt x="0" y="0"/>
                  </a:lnTo>
                  <a:lnTo>
                    <a:pt x="0" y="109727"/>
                  </a:lnTo>
                  <a:lnTo>
                    <a:pt x="9022080" y="109727"/>
                  </a:lnTo>
                  <a:lnTo>
                    <a:pt x="9022080" y="0"/>
                  </a:lnTo>
                  <a:close/>
                </a:path>
              </a:pathLst>
            </a:custGeom>
            <a:solidFill>
              <a:srgbClr val="90838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8200" y="1865883"/>
            <a:ext cx="9022080" cy="1000915"/>
          </a:xfrm>
          <a:prstGeom prst="rect">
            <a:avLst/>
          </a:prstGeom>
          <a:solidFill>
            <a:srgbClr val="D24716"/>
          </a:solidFill>
        </p:spPr>
        <p:txBody>
          <a:bodyPr vert="horz" wrap="square" lIns="0" tIns="381635" rIns="0" bIns="0" rtlCol="0">
            <a:spAutoFit/>
          </a:bodyPr>
          <a:lstStyle/>
          <a:p>
            <a:pPr marL="535940">
              <a:lnSpc>
                <a:spcPct val="100000"/>
              </a:lnSpc>
              <a:spcBef>
                <a:spcPts val="3005"/>
              </a:spcBef>
            </a:pPr>
            <a:r>
              <a:rPr b="1" spc="-235" dirty="0">
                <a:solidFill>
                  <a:srgbClr val="FFFFFF"/>
                </a:solidFill>
                <a:latin typeface="Arial"/>
                <a:cs typeface="Arial"/>
              </a:rPr>
              <a:t>Module</a:t>
            </a:r>
            <a:r>
              <a:rPr b="1" spc="-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235" dirty="0" smtClean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b="1" spc="-17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110" dirty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320" dirty="0">
                <a:solidFill>
                  <a:srgbClr val="FFFFFF"/>
                </a:solidFill>
                <a:latin typeface="Arial"/>
                <a:cs typeface="Arial"/>
              </a:rPr>
              <a:t>Responsive</a:t>
            </a:r>
            <a:r>
              <a:rPr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340" dirty="0">
                <a:solidFill>
                  <a:srgbClr val="FFFFFF"/>
                </a:solidFill>
                <a:latin typeface="Arial"/>
                <a:cs typeface="Arial"/>
              </a:rPr>
              <a:t>Web</a:t>
            </a:r>
            <a:r>
              <a:rPr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305" dirty="0">
                <a:solidFill>
                  <a:srgbClr val="FFFFFF"/>
                </a:solidFill>
                <a:latin typeface="Arial"/>
                <a:cs typeface="Arial"/>
              </a:rPr>
              <a:t>Design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4"/>
            <a:ext cx="9491750" cy="6465006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92D050"/>
                </a:solidFill>
                <a:latin typeface="Söhne"/>
              </a:rPr>
              <a:t>Logical Operators: </a:t>
            </a:r>
            <a:r>
              <a:rPr lang="en-US" sz="2400" dirty="0">
                <a:latin typeface="Söhne"/>
              </a:rPr>
              <a:t>Logical operators like </a:t>
            </a: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öhne"/>
              </a:rPr>
              <a:t>and, or, </a:t>
            </a:r>
            <a:r>
              <a:rPr lang="en-US" sz="2400" dirty="0">
                <a:latin typeface="Söhne"/>
              </a:rPr>
              <a:t>and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öhne"/>
              </a:rPr>
              <a:t> </a:t>
            </a: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öhne"/>
              </a:rPr>
              <a:t>not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öhne"/>
              </a:rPr>
              <a:t> </a:t>
            </a:r>
            <a:r>
              <a:rPr lang="en-US" sz="2400" dirty="0">
                <a:latin typeface="Söhne"/>
              </a:rPr>
              <a:t>can be used to combine multiple conditions within a media query.</a:t>
            </a:r>
          </a:p>
          <a:p>
            <a:pPr marL="0" indent="0" algn="l">
              <a:buNone/>
            </a:pPr>
            <a:endParaRPr lang="en-US" sz="2400" dirty="0">
              <a:latin typeface="Söhne"/>
            </a:endParaRPr>
          </a:p>
          <a:p>
            <a:pPr marL="609493" lvl="2" indent="0">
              <a:buNone/>
            </a:pPr>
            <a:r>
              <a:rPr lang="en-US" b="0" i="0" dirty="0">
                <a:solidFill>
                  <a:srgbClr val="2E95D3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screen </a:t>
            </a:r>
            <a:r>
              <a:rPr lang="en-US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i="0" dirty="0">
                <a:solidFill>
                  <a:srgbClr val="00A67D"/>
                </a:solidFill>
                <a:effectLst/>
                <a:latin typeface="Consolas" panose="020B0609020204030204" pitchFamily="49" charset="0"/>
              </a:rPr>
              <a:t>min-width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i="0" dirty="0">
                <a:solidFill>
                  <a:srgbClr val="DF3079"/>
                </a:solidFill>
                <a:effectLst/>
                <a:latin typeface="Consolas" panose="020B0609020204030204" pitchFamily="49" charset="0"/>
              </a:rPr>
              <a:t>768px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i="0" dirty="0">
                <a:solidFill>
                  <a:srgbClr val="00A67D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i="0" dirty="0">
                <a:solidFill>
                  <a:srgbClr val="DF3079"/>
                </a:solidFill>
                <a:effectLst/>
                <a:latin typeface="Consolas" panose="020B0609020204030204" pitchFamily="49" charset="0"/>
              </a:rPr>
              <a:t>1024px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pPr marL="609493" lvl="2" indent="0">
              <a:buNone/>
            </a:pPr>
            <a:r>
              <a:rPr lang="en-US" b="0" i="0" dirty="0">
                <a:effectLst/>
                <a:latin typeface="Consolas" panose="020B0609020204030204" pitchFamily="49" charset="0"/>
              </a:rPr>
              <a:t>/* Styles for screens with a width between 768px and 1024px */</a:t>
            </a:r>
          </a:p>
          <a:p>
            <a:pPr marL="609493" lvl="2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pPr marL="609493" lvl="2" indent="0">
              <a:buNone/>
            </a:pPr>
            <a:endParaRPr lang="en-US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pPr marL="609493" lvl="2" indent="0">
              <a:buNone/>
            </a:pPr>
            <a:r>
              <a:rPr lang="en-US" dirty="0">
                <a:solidFill>
                  <a:srgbClr val="00B0F0"/>
                </a:solidFill>
                <a:latin typeface="Arial Rounded MT Bold" panose="020F0704030504030204" pitchFamily="34" charset="0"/>
              </a:rPr>
              <a:t>Hold Ctrl and click on the links below. Once you are on the website, minimize and maximize the browser slowly with the help of your mouse to see Media-Queries in Action</a:t>
            </a:r>
          </a:p>
          <a:p>
            <a:pPr marL="609493" lvl="2" indent="0">
              <a:buNone/>
            </a:pPr>
            <a:endParaRPr lang="en-US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pPr marL="609493" lvl="2" indent="0">
              <a:buNone/>
            </a:pPr>
            <a:r>
              <a:rPr lang="en-US" dirty="0">
                <a:hlinkClick r:id="rId2"/>
              </a:rPr>
              <a:t>Example 1: W3Schools </a:t>
            </a:r>
            <a:r>
              <a:rPr lang="en-US" dirty="0" err="1">
                <a:hlinkClick r:id="rId2"/>
              </a:rPr>
              <a:t>Tryit</a:t>
            </a:r>
            <a:r>
              <a:rPr lang="en-US" dirty="0">
                <a:hlinkClick r:id="rId2"/>
              </a:rPr>
              <a:t> Editor</a:t>
            </a:r>
            <a:r>
              <a:rPr lang="en-US" dirty="0"/>
              <a:t> </a:t>
            </a:r>
          </a:p>
          <a:p>
            <a:pPr marL="609493" lvl="2" indent="0">
              <a:buNone/>
            </a:pPr>
            <a:r>
              <a:rPr lang="en-US" dirty="0">
                <a:hlinkClick r:id="rId3"/>
              </a:rPr>
              <a:t>Example 2: W3Schools </a:t>
            </a:r>
            <a:r>
              <a:rPr lang="en-US" dirty="0" err="1">
                <a:hlinkClick r:id="rId3"/>
              </a:rPr>
              <a:t>Tryit</a:t>
            </a:r>
            <a:r>
              <a:rPr lang="en-US" dirty="0">
                <a:hlinkClick r:id="rId3"/>
              </a:rPr>
              <a:t> Editor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45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4"/>
            <a:ext cx="9491750" cy="6465006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b="1" dirty="0">
                <a:latin typeface="Söhne"/>
              </a:rPr>
              <a:t>Dropdown Menus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Söhne"/>
              </a:rPr>
              <a:t>In web development, a dropdown refers to a graphical user interface element that allows users to select one option from a list.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Söhne"/>
              </a:rPr>
              <a:t>Dropdowns are commonly used in navigation menus or forms. </a:t>
            </a:r>
          </a:p>
          <a:p>
            <a:pPr marL="0" indent="0" algn="l">
              <a:buNone/>
            </a:pPr>
            <a:r>
              <a:rPr lang="en-US" sz="2400" dirty="0">
                <a:solidFill>
                  <a:srgbClr val="00B0F0"/>
                </a:solidFill>
                <a:latin typeface="Arial Rounded MT Bold" panose="020F0704030504030204" pitchFamily="34" charset="0"/>
              </a:rPr>
              <a:t>Hold Ctrl and click on the links below. Once you are on the website, follow the instructions there.</a:t>
            </a:r>
            <a:endParaRPr lang="en-US" sz="2400" b="0" i="0" dirty="0">
              <a:solidFill>
                <a:srgbClr val="00B0F0"/>
              </a:solidFill>
              <a:effectLst/>
              <a:latin typeface="Arial Rounded MT Bold" panose="020F0704030504030204" pitchFamily="34" charset="0"/>
            </a:endParaRPr>
          </a:p>
          <a:p>
            <a:pPr marL="0" indent="0" algn="l">
              <a:buNone/>
            </a:pPr>
            <a:r>
              <a:rPr lang="en-US" dirty="0">
                <a:hlinkClick r:id="rId2"/>
              </a:rPr>
              <a:t>Dropdown Example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indent="0" algn="l">
              <a:buNone/>
            </a:pPr>
            <a:endParaRPr lang="en-US" sz="24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00142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2092" y="838199"/>
            <a:ext cx="711962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60" dirty="0"/>
              <a:t>What</a:t>
            </a:r>
            <a:r>
              <a:rPr spc="-135" dirty="0"/>
              <a:t> </a:t>
            </a:r>
            <a:r>
              <a:rPr dirty="0"/>
              <a:t>is</a:t>
            </a:r>
            <a:r>
              <a:rPr spc="-140" dirty="0"/>
              <a:t> </a:t>
            </a:r>
            <a:r>
              <a:rPr spc="-180" dirty="0"/>
              <a:t>Responsive</a:t>
            </a:r>
            <a:r>
              <a:rPr spc="-130" dirty="0"/>
              <a:t> </a:t>
            </a:r>
            <a:r>
              <a:rPr spc="-290" dirty="0"/>
              <a:t>Web</a:t>
            </a:r>
            <a:r>
              <a:rPr spc="-125" dirty="0"/>
              <a:t> </a:t>
            </a:r>
            <a:r>
              <a:rPr spc="-110" dirty="0"/>
              <a:t>Design?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54480"/>
            <a:ext cx="8724265" cy="25222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marR="5080" indent="-286385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330" dirty="0">
                <a:latin typeface="Arial MT"/>
                <a:cs typeface="Arial MT"/>
              </a:rPr>
              <a:t>Responsive</a:t>
            </a:r>
            <a:r>
              <a:rPr sz="2600" spc="-420" dirty="0">
                <a:latin typeface="Arial MT"/>
                <a:cs typeface="Arial MT"/>
              </a:rPr>
              <a:t> </a:t>
            </a:r>
            <a:r>
              <a:rPr sz="2600" spc="-355" dirty="0">
                <a:latin typeface="Arial MT"/>
                <a:cs typeface="Arial MT"/>
              </a:rPr>
              <a:t>Web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Design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75" dirty="0">
                <a:latin typeface="Arial MT"/>
                <a:cs typeface="Arial MT"/>
              </a:rPr>
              <a:t>about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using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165" dirty="0">
                <a:latin typeface="Arial MT"/>
                <a:cs typeface="Arial MT"/>
              </a:rPr>
              <a:t>HTML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540" dirty="0">
                <a:latin typeface="Arial MT"/>
                <a:cs typeface="Arial MT"/>
              </a:rPr>
              <a:t>CSS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95" dirty="0">
                <a:latin typeface="Arial MT"/>
                <a:cs typeface="Arial MT"/>
              </a:rPr>
              <a:t>automatically </a:t>
            </a:r>
            <a:r>
              <a:rPr sz="2600" spc="-245" dirty="0">
                <a:latin typeface="Arial MT"/>
                <a:cs typeface="Arial MT"/>
              </a:rPr>
              <a:t>resize,</a:t>
            </a:r>
            <a:r>
              <a:rPr sz="2600" spc="-204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hide,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175" dirty="0">
                <a:latin typeface="Arial MT"/>
                <a:cs typeface="Arial MT"/>
              </a:rPr>
              <a:t>shrink,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140" dirty="0">
                <a:latin typeface="Arial MT"/>
                <a:cs typeface="Arial MT"/>
              </a:rPr>
              <a:t>or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enlarge,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website,</a:t>
            </a:r>
            <a:r>
              <a:rPr sz="2600" spc="-200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make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dirty="0">
                <a:latin typeface="Arial MT"/>
                <a:cs typeface="Arial MT"/>
              </a:rPr>
              <a:t>it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85" dirty="0">
                <a:latin typeface="Arial MT"/>
                <a:cs typeface="Arial MT"/>
              </a:rPr>
              <a:t>look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good</a:t>
            </a:r>
            <a:r>
              <a:rPr sz="2600" spc="-55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5" dirty="0">
                <a:latin typeface="Arial MT"/>
                <a:cs typeface="Arial MT"/>
              </a:rPr>
              <a:t>all </a:t>
            </a:r>
            <a:r>
              <a:rPr sz="2600" spc="-310" dirty="0">
                <a:latin typeface="Arial MT"/>
                <a:cs typeface="Arial MT"/>
              </a:rPr>
              <a:t>devices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(desktops,</a:t>
            </a:r>
            <a:r>
              <a:rPr sz="2600" spc="-19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tablets,</a:t>
            </a:r>
            <a:r>
              <a:rPr sz="2600" spc="-170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80" dirty="0">
                <a:latin typeface="Arial MT"/>
                <a:cs typeface="Arial MT"/>
              </a:rPr>
              <a:t>phones):</a:t>
            </a:r>
            <a:endParaRPr sz="2600">
              <a:latin typeface="Arial MT"/>
              <a:cs typeface="Arial MT"/>
            </a:endParaRPr>
          </a:p>
          <a:p>
            <a:pPr marL="286385" indent="-28575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315" dirty="0">
                <a:latin typeface="Arial MT"/>
                <a:cs typeface="Arial MT"/>
              </a:rPr>
              <a:t>RWD</a:t>
            </a:r>
            <a:endParaRPr sz="26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40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5" dirty="0">
                <a:latin typeface="Arial MT"/>
                <a:cs typeface="Arial MT"/>
              </a:rPr>
              <a:t>Viewport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50" dirty="0">
                <a:latin typeface="Arial MT"/>
                <a:cs typeface="Arial MT"/>
              </a:rPr>
              <a:t>Media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75" dirty="0">
                <a:latin typeface="Arial MT"/>
                <a:cs typeface="Arial MT"/>
              </a:rPr>
              <a:t>Queries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859280">
              <a:lnSpc>
                <a:spcPct val="100000"/>
              </a:lnSpc>
              <a:spcBef>
                <a:spcPts val="105"/>
              </a:spcBef>
            </a:pPr>
            <a:r>
              <a:rPr spc="-160" dirty="0"/>
              <a:t>What</a:t>
            </a:r>
            <a:r>
              <a:rPr spc="-135" dirty="0"/>
              <a:t> </a:t>
            </a:r>
            <a:r>
              <a:rPr dirty="0"/>
              <a:t>is</a:t>
            </a:r>
            <a:r>
              <a:rPr spc="-190" dirty="0"/>
              <a:t> </a:t>
            </a:r>
            <a:r>
              <a:rPr spc="-254" dirty="0"/>
              <a:t>The</a:t>
            </a:r>
            <a:r>
              <a:rPr spc="-110" dirty="0"/>
              <a:t> Viewport?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486205"/>
            <a:ext cx="8655685" cy="4762500"/>
          </a:xfrm>
          <a:prstGeom prst="rect">
            <a:avLst/>
          </a:prstGeom>
        </p:spPr>
        <p:txBody>
          <a:bodyPr vert="horz" wrap="square" lIns="0" tIns="49530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3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95" dirty="0">
                <a:latin typeface="Arial MT"/>
                <a:cs typeface="Arial MT"/>
              </a:rPr>
              <a:t>The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60" dirty="0">
                <a:latin typeface="Arial MT"/>
                <a:cs typeface="Arial MT"/>
              </a:rPr>
              <a:t>viewport</a:t>
            </a:r>
            <a:r>
              <a:rPr sz="2600" spc="-6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b="1" spc="-220" dirty="0">
                <a:latin typeface="Arial"/>
                <a:cs typeface="Arial"/>
              </a:rPr>
              <a:t>user's</a:t>
            </a:r>
            <a:r>
              <a:rPr sz="2600" b="1" spc="-114" dirty="0">
                <a:latin typeface="Arial"/>
                <a:cs typeface="Arial"/>
              </a:rPr>
              <a:t> </a:t>
            </a:r>
            <a:r>
              <a:rPr sz="2600" b="1" spc="-150" dirty="0">
                <a:latin typeface="Arial"/>
                <a:cs typeface="Arial"/>
              </a:rPr>
              <a:t>visible</a:t>
            </a:r>
            <a:r>
              <a:rPr sz="2600" b="1" spc="-95" dirty="0">
                <a:latin typeface="Arial"/>
                <a:cs typeface="Arial"/>
              </a:rPr>
              <a:t> </a:t>
            </a:r>
            <a:r>
              <a:rPr sz="2600" b="1" spc="-200" dirty="0">
                <a:latin typeface="Arial"/>
                <a:cs typeface="Arial"/>
              </a:rPr>
              <a:t>area</a:t>
            </a:r>
            <a:r>
              <a:rPr sz="2600" b="1" spc="-110" dirty="0">
                <a:latin typeface="Arial"/>
                <a:cs typeface="Arial"/>
              </a:rPr>
              <a:t> </a:t>
            </a:r>
            <a:r>
              <a:rPr sz="2600" b="1" spc="-125" dirty="0">
                <a:latin typeface="Arial"/>
                <a:cs typeface="Arial"/>
              </a:rPr>
              <a:t>of</a:t>
            </a:r>
            <a:r>
              <a:rPr sz="2600" b="1" spc="-120" dirty="0">
                <a:latin typeface="Arial"/>
                <a:cs typeface="Arial"/>
              </a:rPr>
              <a:t> </a:t>
            </a:r>
            <a:r>
              <a:rPr sz="2600" b="1" spc="-280" dirty="0">
                <a:latin typeface="Arial"/>
                <a:cs typeface="Arial"/>
              </a:rPr>
              <a:t>a</a:t>
            </a:r>
            <a:r>
              <a:rPr sz="2600" b="1" spc="-110" dirty="0">
                <a:latin typeface="Arial"/>
                <a:cs typeface="Arial"/>
              </a:rPr>
              <a:t> </a:t>
            </a:r>
            <a:r>
              <a:rPr sz="2600" b="1" spc="-185" dirty="0">
                <a:latin typeface="Arial"/>
                <a:cs typeface="Arial"/>
              </a:rPr>
              <a:t>web</a:t>
            </a:r>
            <a:r>
              <a:rPr sz="2600" b="1" spc="-95" dirty="0">
                <a:latin typeface="Arial"/>
                <a:cs typeface="Arial"/>
              </a:rPr>
              <a:t> </a:t>
            </a:r>
            <a:r>
              <a:rPr sz="2600" b="1" spc="-10" dirty="0">
                <a:latin typeface="Arial"/>
                <a:cs typeface="Arial"/>
              </a:rPr>
              <a:t>page.</a:t>
            </a:r>
            <a:endParaRPr sz="2600" dirty="0">
              <a:latin typeface="Arial"/>
              <a:cs typeface="Arial"/>
            </a:endParaRPr>
          </a:p>
          <a:p>
            <a:pPr marL="286385" marR="212090" indent="-286385" algn="just">
              <a:lnSpc>
                <a:spcPts val="2810"/>
              </a:lnSpc>
              <a:spcBef>
                <a:spcPts val="64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95" dirty="0">
                <a:latin typeface="Arial MT"/>
                <a:cs typeface="Arial MT"/>
              </a:rPr>
              <a:t>The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55" dirty="0">
                <a:latin typeface="Arial MT"/>
                <a:cs typeface="Arial MT"/>
              </a:rPr>
              <a:t>viewport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varies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05" dirty="0">
                <a:latin typeface="Arial MT"/>
                <a:cs typeface="Arial MT"/>
              </a:rPr>
              <a:t>with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the</a:t>
            </a:r>
            <a:r>
              <a:rPr sz="2600" spc="-14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device,</a:t>
            </a:r>
            <a:r>
              <a:rPr sz="2600" spc="-229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0" dirty="0">
                <a:latin typeface="Arial MT"/>
                <a:cs typeface="Arial MT"/>
              </a:rPr>
              <a:t>will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355" dirty="0">
                <a:latin typeface="Arial MT"/>
                <a:cs typeface="Arial MT"/>
              </a:rPr>
              <a:t>be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smaller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mobile </a:t>
            </a:r>
            <a:r>
              <a:rPr sz="2600" spc="-325" dirty="0">
                <a:latin typeface="Arial MT"/>
                <a:cs typeface="Arial MT"/>
              </a:rPr>
              <a:t>phone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75" dirty="0">
                <a:latin typeface="Arial MT"/>
                <a:cs typeface="Arial MT"/>
              </a:rPr>
              <a:t>than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computer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screen.</a:t>
            </a:r>
            <a:endParaRPr sz="2600" dirty="0">
              <a:latin typeface="Arial MT"/>
              <a:cs typeface="Arial MT"/>
            </a:endParaRPr>
          </a:p>
          <a:p>
            <a:pPr marL="286385" marR="273685" indent="-286385" algn="just">
              <a:lnSpc>
                <a:spcPts val="2810"/>
              </a:lnSpc>
              <a:spcBef>
                <a:spcPts val="595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65" dirty="0">
                <a:latin typeface="Arial MT"/>
                <a:cs typeface="Arial MT"/>
              </a:rPr>
              <a:t>Before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tablets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mobile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phones,</a:t>
            </a:r>
            <a:r>
              <a:rPr sz="2600" spc="-21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web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420" dirty="0">
                <a:latin typeface="Arial MT"/>
                <a:cs typeface="Arial MT"/>
              </a:rPr>
              <a:t>pages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were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315" dirty="0">
                <a:latin typeface="Arial MT"/>
                <a:cs typeface="Arial MT"/>
              </a:rPr>
              <a:t>designed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only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10" dirty="0">
                <a:latin typeface="Arial MT"/>
                <a:cs typeface="Arial MT"/>
              </a:rPr>
              <a:t>for</a:t>
            </a:r>
            <a:r>
              <a:rPr sz="2600" spc="20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computer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screens,</a:t>
            </a:r>
            <a:r>
              <a:rPr sz="2600" spc="-254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25" dirty="0">
                <a:latin typeface="Arial MT"/>
                <a:cs typeface="Arial MT"/>
              </a:rPr>
              <a:t>it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was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95" dirty="0">
                <a:latin typeface="Arial MT"/>
                <a:cs typeface="Arial MT"/>
              </a:rPr>
              <a:t>common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10" dirty="0">
                <a:latin typeface="Arial MT"/>
                <a:cs typeface="Arial MT"/>
              </a:rPr>
              <a:t>for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web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420" dirty="0">
                <a:latin typeface="Arial MT"/>
                <a:cs typeface="Arial MT"/>
              </a:rPr>
              <a:t>pages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20" dirty="0">
                <a:latin typeface="Arial MT"/>
                <a:cs typeface="Arial MT"/>
              </a:rPr>
              <a:t>to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have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static</a:t>
            </a:r>
            <a:r>
              <a:rPr sz="2600" spc="-175" dirty="0">
                <a:latin typeface="Arial MT"/>
                <a:cs typeface="Arial MT"/>
              </a:rPr>
              <a:t> </a:t>
            </a:r>
            <a:r>
              <a:rPr sz="2600" spc="-305" dirty="0">
                <a:latin typeface="Arial MT"/>
                <a:cs typeface="Arial MT"/>
              </a:rPr>
              <a:t>design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180" dirty="0">
                <a:latin typeface="Arial MT"/>
                <a:cs typeface="Arial MT"/>
              </a:rPr>
              <a:t>fixed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size.</a:t>
            </a:r>
            <a:endParaRPr sz="2600" dirty="0">
              <a:latin typeface="Arial MT"/>
              <a:cs typeface="Arial MT"/>
            </a:endParaRPr>
          </a:p>
          <a:p>
            <a:pPr marL="286385" marR="306705" indent="-286385">
              <a:lnSpc>
                <a:spcPts val="2810"/>
              </a:lnSpc>
              <a:spcBef>
                <a:spcPts val="595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35" dirty="0">
                <a:latin typeface="Arial MT"/>
                <a:cs typeface="Arial MT"/>
              </a:rPr>
              <a:t>Then,</a:t>
            </a:r>
            <a:r>
              <a:rPr sz="2600" spc="-215" dirty="0">
                <a:latin typeface="Arial MT"/>
                <a:cs typeface="Arial MT"/>
              </a:rPr>
              <a:t> </a:t>
            </a:r>
            <a:r>
              <a:rPr sz="2600" spc="-295" dirty="0">
                <a:latin typeface="Arial MT"/>
                <a:cs typeface="Arial MT"/>
              </a:rPr>
              <a:t>when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330" dirty="0">
                <a:latin typeface="Arial MT"/>
                <a:cs typeface="Arial MT"/>
              </a:rPr>
              <a:t>we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started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surfing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60" dirty="0">
                <a:latin typeface="Arial MT"/>
                <a:cs typeface="Arial MT"/>
              </a:rPr>
              <a:t>internet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using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tablets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140" dirty="0">
                <a:latin typeface="Arial MT"/>
                <a:cs typeface="Arial MT"/>
              </a:rPr>
              <a:t>mobile </a:t>
            </a:r>
            <a:r>
              <a:rPr sz="2600" spc="-300" dirty="0">
                <a:latin typeface="Arial MT"/>
                <a:cs typeface="Arial MT"/>
              </a:rPr>
              <a:t>phones,</a:t>
            </a:r>
            <a:r>
              <a:rPr sz="2600" spc="-195" dirty="0">
                <a:latin typeface="Arial MT"/>
                <a:cs typeface="Arial MT"/>
              </a:rPr>
              <a:t> </a:t>
            </a:r>
            <a:r>
              <a:rPr sz="2600" b="1" spc="-90" dirty="0">
                <a:latin typeface="Arial"/>
                <a:cs typeface="Arial"/>
              </a:rPr>
              <a:t>fixed</a:t>
            </a:r>
            <a:r>
              <a:rPr sz="2600" b="1" spc="-125" dirty="0">
                <a:latin typeface="Arial"/>
                <a:cs typeface="Arial"/>
              </a:rPr>
              <a:t> </a:t>
            </a:r>
            <a:r>
              <a:rPr sz="2600" b="1" spc="-220" dirty="0">
                <a:latin typeface="Arial"/>
                <a:cs typeface="Arial"/>
              </a:rPr>
              <a:t>size</a:t>
            </a:r>
            <a:r>
              <a:rPr sz="2600" b="1" spc="-75" dirty="0">
                <a:latin typeface="Arial"/>
                <a:cs typeface="Arial"/>
              </a:rPr>
              <a:t> </a:t>
            </a:r>
            <a:r>
              <a:rPr sz="2600" b="1" spc="-185" dirty="0">
                <a:latin typeface="Arial"/>
                <a:cs typeface="Arial"/>
              </a:rPr>
              <a:t>web</a:t>
            </a:r>
            <a:r>
              <a:rPr sz="2600" b="1" spc="-120" dirty="0">
                <a:latin typeface="Arial"/>
                <a:cs typeface="Arial"/>
              </a:rPr>
              <a:t> </a:t>
            </a:r>
            <a:r>
              <a:rPr sz="2600" b="1" spc="-285" dirty="0">
                <a:latin typeface="Arial"/>
                <a:cs typeface="Arial"/>
              </a:rPr>
              <a:t>pages</a:t>
            </a:r>
            <a:r>
              <a:rPr sz="2600" b="1" spc="-90" dirty="0">
                <a:latin typeface="Arial"/>
                <a:cs typeface="Arial"/>
              </a:rPr>
              <a:t> </a:t>
            </a:r>
            <a:r>
              <a:rPr sz="2600" b="1" spc="-155" dirty="0">
                <a:latin typeface="Arial"/>
                <a:cs typeface="Arial"/>
              </a:rPr>
              <a:t>were</a:t>
            </a:r>
            <a:r>
              <a:rPr sz="2600" b="1" spc="-125" dirty="0">
                <a:latin typeface="Arial"/>
                <a:cs typeface="Arial"/>
              </a:rPr>
              <a:t> too</a:t>
            </a:r>
            <a:r>
              <a:rPr sz="2600" b="1" spc="-95" dirty="0">
                <a:latin typeface="Arial"/>
                <a:cs typeface="Arial"/>
              </a:rPr>
              <a:t> </a:t>
            </a:r>
            <a:r>
              <a:rPr sz="2600" b="1" spc="-155" dirty="0">
                <a:latin typeface="Arial"/>
                <a:cs typeface="Arial"/>
              </a:rPr>
              <a:t>large</a:t>
            </a:r>
            <a:r>
              <a:rPr sz="2600" b="1" spc="-100" dirty="0">
                <a:latin typeface="Arial"/>
                <a:cs typeface="Arial"/>
              </a:rPr>
              <a:t> </a:t>
            </a:r>
            <a:r>
              <a:rPr sz="2600" b="1" spc="-90" dirty="0">
                <a:latin typeface="Arial"/>
                <a:cs typeface="Arial"/>
              </a:rPr>
              <a:t>to</a:t>
            </a:r>
            <a:r>
              <a:rPr sz="2600" b="1" spc="-114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fit</a:t>
            </a:r>
            <a:r>
              <a:rPr sz="2600" b="1" spc="-110" dirty="0">
                <a:latin typeface="Arial"/>
                <a:cs typeface="Arial"/>
              </a:rPr>
              <a:t> </a:t>
            </a:r>
            <a:r>
              <a:rPr sz="2600" b="1" spc="-25" dirty="0">
                <a:latin typeface="Arial"/>
                <a:cs typeface="Arial"/>
              </a:rPr>
              <a:t>the </a:t>
            </a:r>
            <a:r>
              <a:rPr sz="2600" b="1" spc="-10" dirty="0">
                <a:latin typeface="Arial"/>
                <a:cs typeface="Arial"/>
              </a:rPr>
              <a:t>viewport.</a:t>
            </a:r>
            <a:endParaRPr sz="2600" dirty="0">
              <a:latin typeface="Arial"/>
              <a:cs typeface="Arial"/>
            </a:endParaRPr>
          </a:p>
          <a:p>
            <a:pPr marL="286385" marR="5080" indent="-286385">
              <a:lnSpc>
                <a:spcPts val="2810"/>
              </a:lnSpc>
              <a:spcBef>
                <a:spcPts val="5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375" dirty="0">
                <a:latin typeface="Arial MT"/>
                <a:cs typeface="Arial MT"/>
              </a:rPr>
              <a:t>To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55" dirty="0">
                <a:latin typeface="Arial MT"/>
                <a:cs typeface="Arial MT"/>
              </a:rPr>
              <a:t>fix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55" dirty="0">
                <a:latin typeface="Arial MT"/>
                <a:cs typeface="Arial MT"/>
              </a:rPr>
              <a:t>this,</a:t>
            </a:r>
            <a:r>
              <a:rPr sz="2600" spc="-215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browsers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those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devices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30" dirty="0">
                <a:latin typeface="Arial MT"/>
                <a:cs typeface="Arial MT"/>
              </a:rPr>
              <a:t>scaled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down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180" dirty="0">
                <a:latin typeface="Arial MT"/>
                <a:cs typeface="Arial MT"/>
              </a:rPr>
              <a:t>entire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web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420" dirty="0">
                <a:latin typeface="Arial MT"/>
                <a:cs typeface="Arial MT"/>
              </a:rPr>
              <a:t>page </a:t>
            </a:r>
            <a:r>
              <a:rPr sz="2600" spc="-125" dirty="0">
                <a:latin typeface="Arial MT"/>
                <a:cs typeface="Arial MT"/>
              </a:rPr>
              <a:t>to </a:t>
            </a:r>
            <a:r>
              <a:rPr sz="2600" dirty="0">
                <a:latin typeface="Arial MT"/>
                <a:cs typeface="Arial MT"/>
              </a:rPr>
              <a:t>fit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80" dirty="0">
                <a:latin typeface="Arial MT"/>
                <a:cs typeface="Arial MT"/>
              </a:rPr>
              <a:t>screen.</a:t>
            </a:r>
            <a:endParaRPr sz="2600" dirty="0">
              <a:latin typeface="Arial MT"/>
              <a:cs typeface="Arial MT"/>
            </a:endParaRPr>
          </a:p>
          <a:p>
            <a:pPr marL="286385" indent="-285750">
              <a:lnSpc>
                <a:spcPct val="100000"/>
              </a:lnSpc>
              <a:spcBef>
                <a:spcPts val="245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45" dirty="0">
                <a:latin typeface="Arial MT"/>
                <a:cs typeface="Arial MT"/>
              </a:rPr>
              <a:t>This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was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not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150" dirty="0">
                <a:latin typeface="Arial MT"/>
                <a:cs typeface="Arial MT"/>
              </a:rPr>
              <a:t>perfect!!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But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quick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0" dirty="0">
                <a:latin typeface="Arial MT"/>
                <a:cs typeface="Arial MT"/>
              </a:rPr>
              <a:t>fix.</a:t>
            </a:r>
            <a:endParaRPr sz="2600" dirty="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2033270">
              <a:lnSpc>
                <a:spcPct val="100000"/>
              </a:lnSpc>
              <a:spcBef>
                <a:spcPts val="105"/>
              </a:spcBef>
            </a:pPr>
            <a:r>
              <a:rPr spc="-95" dirty="0"/>
              <a:t>Setting</a:t>
            </a:r>
            <a:r>
              <a:rPr spc="-130" dirty="0"/>
              <a:t> </a:t>
            </a:r>
            <a:r>
              <a:rPr spc="-254" dirty="0"/>
              <a:t>The</a:t>
            </a:r>
            <a:r>
              <a:rPr spc="-130" dirty="0"/>
              <a:t> </a:t>
            </a:r>
            <a:r>
              <a:rPr spc="-95" dirty="0"/>
              <a:t>Viewport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57528"/>
            <a:ext cx="8643620" cy="4795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469265" indent="-274320">
              <a:lnSpc>
                <a:spcPct val="100000"/>
              </a:lnSpc>
              <a:spcBef>
                <a:spcPts val="1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65" dirty="0">
                <a:latin typeface="Arial MT"/>
                <a:cs typeface="Arial MT"/>
              </a:rPr>
              <a:t>HTML5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introduced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35" dirty="0">
                <a:latin typeface="Arial MT"/>
                <a:cs typeface="Arial MT"/>
              </a:rPr>
              <a:t>method</a:t>
            </a:r>
            <a:r>
              <a:rPr sz="2400" spc="-114" dirty="0">
                <a:latin typeface="Arial MT"/>
                <a:cs typeface="Arial MT"/>
              </a:rPr>
              <a:t> to </a:t>
            </a:r>
            <a:r>
              <a:rPr sz="2400" spc="-100" dirty="0">
                <a:latin typeface="Arial MT"/>
                <a:cs typeface="Arial MT"/>
              </a:rPr>
              <a:t>let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90" dirty="0">
                <a:latin typeface="Arial MT"/>
                <a:cs typeface="Arial MT"/>
              </a:rPr>
              <a:t>web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designers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take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control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over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75" dirty="0">
                <a:latin typeface="Arial MT"/>
                <a:cs typeface="Arial MT"/>
              </a:rPr>
              <a:t>the </a:t>
            </a:r>
            <a:r>
              <a:rPr sz="2400" spc="-125" dirty="0">
                <a:latin typeface="Arial MT"/>
                <a:cs typeface="Arial MT"/>
              </a:rPr>
              <a:t>viewport,</a:t>
            </a:r>
            <a:r>
              <a:rPr sz="2400" spc="-204" dirty="0">
                <a:latin typeface="Arial MT"/>
                <a:cs typeface="Arial MT"/>
              </a:rPr>
              <a:t> through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20" dirty="0">
                <a:latin typeface="Arial MT"/>
                <a:cs typeface="Arial MT"/>
              </a:rPr>
              <a:t>&lt;meta&gt;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tag.</a:t>
            </a:r>
            <a:endParaRPr sz="2400">
              <a:latin typeface="Arial MT"/>
              <a:cs typeface="Arial MT"/>
            </a:endParaRPr>
          </a:p>
          <a:p>
            <a:pPr marL="286385" marR="508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340" dirty="0">
                <a:latin typeface="Arial MT"/>
                <a:cs typeface="Arial MT"/>
              </a:rPr>
              <a:t>You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45" dirty="0">
                <a:latin typeface="Arial MT"/>
                <a:cs typeface="Arial MT"/>
              </a:rPr>
              <a:t>should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include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following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20" dirty="0">
                <a:latin typeface="Arial MT"/>
                <a:cs typeface="Arial MT"/>
              </a:rPr>
              <a:t>&lt;meta&gt; </a:t>
            </a:r>
            <a:r>
              <a:rPr sz="2400" spc="-140" dirty="0">
                <a:latin typeface="Arial MT"/>
                <a:cs typeface="Arial MT"/>
              </a:rPr>
              <a:t>viewport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element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in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35" dirty="0">
                <a:latin typeface="Arial MT"/>
                <a:cs typeface="Arial MT"/>
              </a:rPr>
              <a:t>all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your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web </a:t>
            </a:r>
            <a:r>
              <a:rPr sz="2400" spc="-320" dirty="0">
                <a:latin typeface="Arial MT"/>
                <a:cs typeface="Arial MT"/>
              </a:rPr>
              <a:t>pages:</a:t>
            </a:r>
            <a:endParaRPr sz="2400">
              <a:latin typeface="Arial MT"/>
              <a:cs typeface="Arial MT"/>
            </a:endParaRPr>
          </a:p>
          <a:p>
            <a:pPr marL="12700" marR="127000">
              <a:lnSpc>
                <a:spcPct val="100000"/>
              </a:lnSpc>
              <a:spcBef>
                <a:spcPts val="600"/>
              </a:spcBef>
            </a:pPr>
            <a:r>
              <a:rPr sz="2400" b="1" spc="-95" dirty="0">
                <a:latin typeface="Arial"/>
                <a:cs typeface="Arial"/>
              </a:rPr>
              <a:t>&lt;meta</a:t>
            </a:r>
            <a:r>
              <a:rPr sz="2400" b="1" spc="-40" dirty="0">
                <a:latin typeface="Arial"/>
                <a:cs typeface="Arial"/>
              </a:rPr>
              <a:t> </a:t>
            </a:r>
            <a:r>
              <a:rPr sz="2400" b="1" spc="-55" dirty="0">
                <a:latin typeface="Arial"/>
                <a:cs typeface="Arial"/>
              </a:rPr>
              <a:t>name="viewport"</a:t>
            </a:r>
            <a:r>
              <a:rPr sz="2400" b="1" spc="-30" dirty="0">
                <a:latin typeface="Arial"/>
                <a:cs typeface="Arial"/>
              </a:rPr>
              <a:t> </a:t>
            </a:r>
            <a:r>
              <a:rPr sz="2400" b="1" spc="-65" dirty="0">
                <a:latin typeface="Arial"/>
                <a:cs typeface="Arial"/>
              </a:rPr>
              <a:t>content="width=device-</a:t>
            </a:r>
            <a:r>
              <a:rPr sz="2400" b="1" spc="-55" dirty="0">
                <a:latin typeface="Arial"/>
                <a:cs typeface="Arial"/>
              </a:rPr>
              <a:t>width,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10" dirty="0">
                <a:latin typeface="Arial"/>
                <a:cs typeface="Arial"/>
              </a:rPr>
              <a:t>initial- scale=1.0"&gt;</a:t>
            </a:r>
            <a:endParaRPr sz="2400">
              <a:latin typeface="Arial"/>
              <a:cs typeface="Arial"/>
            </a:endParaRPr>
          </a:p>
          <a:p>
            <a:pPr marL="286385" marR="38735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225" dirty="0">
                <a:latin typeface="Arial MT"/>
                <a:cs typeface="Arial MT"/>
              </a:rPr>
              <a:t>This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75" dirty="0">
                <a:latin typeface="Arial MT"/>
                <a:cs typeface="Arial MT"/>
              </a:rPr>
              <a:t>gives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browser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70" dirty="0">
                <a:latin typeface="Arial MT"/>
                <a:cs typeface="Arial MT"/>
              </a:rPr>
              <a:t>instructions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on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how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control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20" dirty="0">
                <a:latin typeface="Arial MT"/>
                <a:cs typeface="Arial MT"/>
              </a:rPr>
              <a:t>page's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dimensions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125" dirty="0">
                <a:latin typeface="Arial MT"/>
                <a:cs typeface="Arial MT"/>
              </a:rPr>
              <a:t>scaling.</a:t>
            </a:r>
            <a:endParaRPr sz="2400">
              <a:latin typeface="Arial MT"/>
              <a:cs typeface="Arial MT"/>
            </a:endParaRPr>
          </a:p>
          <a:p>
            <a:pPr marL="286385" marR="22225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  <a:tab pos="3618229" algn="l"/>
              </a:tabLst>
            </a:pPr>
            <a:r>
              <a:rPr sz="2400" spc="-270" dirty="0">
                <a:latin typeface="Arial MT"/>
                <a:cs typeface="Arial MT"/>
              </a:rPr>
              <a:t>The</a:t>
            </a:r>
            <a:r>
              <a:rPr sz="2400" spc="-40" dirty="0">
                <a:latin typeface="Arial MT"/>
                <a:cs typeface="Arial MT"/>
              </a:rPr>
              <a:t> </a:t>
            </a:r>
            <a:r>
              <a:rPr sz="2400" b="1" spc="-70" dirty="0">
                <a:latin typeface="Arial"/>
                <a:cs typeface="Arial"/>
              </a:rPr>
              <a:t>width=device-</a:t>
            </a:r>
            <a:r>
              <a:rPr sz="2400" b="1" spc="-20" dirty="0">
                <a:latin typeface="Arial"/>
                <a:cs typeface="Arial"/>
              </a:rPr>
              <a:t>width</a:t>
            </a:r>
            <a:r>
              <a:rPr sz="2400" b="1" dirty="0">
                <a:latin typeface="Arial"/>
                <a:cs typeface="Arial"/>
              </a:rPr>
              <a:t>	</a:t>
            </a:r>
            <a:r>
              <a:rPr sz="2400" spc="-145" dirty="0">
                <a:latin typeface="Arial MT"/>
                <a:cs typeface="Arial MT"/>
              </a:rPr>
              <a:t>part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20" dirty="0">
                <a:latin typeface="Arial MT"/>
                <a:cs typeface="Arial MT"/>
              </a:rPr>
              <a:t>sets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35" dirty="0">
                <a:latin typeface="Arial MT"/>
                <a:cs typeface="Arial MT"/>
              </a:rPr>
              <a:t>width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60" dirty="0">
                <a:latin typeface="Arial MT"/>
                <a:cs typeface="Arial MT"/>
              </a:rPr>
              <a:t>page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 </a:t>
            </a:r>
            <a:r>
              <a:rPr sz="2400" spc="-110" dirty="0">
                <a:latin typeface="Arial MT"/>
                <a:cs typeface="Arial MT"/>
              </a:rPr>
              <a:t>follow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30" dirty="0">
                <a:latin typeface="Arial MT"/>
                <a:cs typeface="Arial MT"/>
              </a:rPr>
              <a:t>the </a:t>
            </a:r>
            <a:r>
              <a:rPr sz="2400" spc="-260" dirty="0">
                <a:latin typeface="Arial MT"/>
                <a:cs typeface="Arial MT"/>
              </a:rPr>
              <a:t>screen-</a:t>
            </a:r>
            <a:r>
              <a:rPr sz="2400" spc="-135" dirty="0">
                <a:latin typeface="Arial MT"/>
                <a:cs typeface="Arial MT"/>
              </a:rPr>
              <a:t>width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device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175" dirty="0">
                <a:latin typeface="Arial MT"/>
                <a:cs typeface="Arial MT"/>
              </a:rPr>
              <a:t>(which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will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vary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depending</a:t>
            </a:r>
            <a:r>
              <a:rPr sz="2400" spc="-165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on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45" dirty="0">
                <a:latin typeface="Arial MT"/>
                <a:cs typeface="Arial MT"/>
              </a:rPr>
              <a:t>device).</a:t>
            </a:r>
            <a:endParaRPr sz="2400">
              <a:latin typeface="Arial MT"/>
              <a:cs typeface="Arial MT"/>
            </a:endParaRPr>
          </a:p>
          <a:p>
            <a:pPr marL="286385" marR="32384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27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b="1" spc="-30" dirty="0">
                <a:latin typeface="Arial"/>
                <a:cs typeface="Arial"/>
              </a:rPr>
              <a:t>initial-</a:t>
            </a:r>
            <a:r>
              <a:rPr sz="2400" b="1" spc="-160" dirty="0">
                <a:latin typeface="Arial"/>
                <a:cs typeface="Arial"/>
              </a:rPr>
              <a:t>scale=1.0</a:t>
            </a:r>
            <a:r>
              <a:rPr sz="2400" b="1" spc="-110" dirty="0">
                <a:latin typeface="Arial"/>
                <a:cs typeface="Arial"/>
              </a:rPr>
              <a:t> </a:t>
            </a:r>
            <a:r>
              <a:rPr sz="2400" spc="-150" dirty="0">
                <a:latin typeface="Arial MT"/>
                <a:cs typeface="Arial MT"/>
              </a:rPr>
              <a:t>part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320" dirty="0">
                <a:latin typeface="Arial MT"/>
                <a:cs typeface="Arial MT"/>
              </a:rPr>
              <a:t>sets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90" dirty="0">
                <a:latin typeface="Arial MT"/>
                <a:cs typeface="Arial MT"/>
              </a:rPr>
              <a:t>initial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75" dirty="0">
                <a:latin typeface="Arial MT"/>
                <a:cs typeface="Arial MT"/>
              </a:rPr>
              <a:t>zoom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level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when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60" dirty="0">
                <a:latin typeface="Arial MT"/>
                <a:cs typeface="Arial MT"/>
              </a:rPr>
              <a:t>page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first </a:t>
            </a:r>
            <a:r>
              <a:rPr sz="2400" spc="-254" dirty="0">
                <a:latin typeface="Arial MT"/>
                <a:cs typeface="Arial MT"/>
              </a:rPr>
              <a:t>loaded</a:t>
            </a:r>
            <a:r>
              <a:rPr sz="2400" spc="-155" dirty="0">
                <a:latin typeface="Arial MT"/>
                <a:cs typeface="Arial MT"/>
              </a:rPr>
              <a:t> </a:t>
            </a:r>
            <a:r>
              <a:rPr sz="2400" spc="-260" dirty="0">
                <a:latin typeface="Arial MT"/>
                <a:cs typeface="Arial MT"/>
              </a:rPr>
              <a:t>by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95" dirty="0">
                <a:latin typeface="Arial MT"/>
                <a:cs typeface="Arial MT"/>
              </a:rPr>
              <a:t>browser.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170940">
              <a:lnSpc>
                <a:spcPct val="100000"/>
              </a:lnSpc>
              <a:spcBef>
                <a:spcPts val="105"/>
              </a:spcBef>
            </a:pPr>
            <a:r>
              <a:rPr spc="-220" dirty="0"/>
              <a:t>Size</a:t>
            </a:r>
            <a:r>
              <a:rPr spc="-130" dirty="0"/>
              <a:t> </a:t>
            </a:r>
            <a:r>
              <a:rPr spc="-125" dirty="0"/>
              <a:t>Content</a:t>
            </a:r>
            <a:r>
              <a:rPr spc="-185" dirty="0"/>
              <a:t> </a:t>
            </a:r>
            <a:r>
              <a:rPr dirty="0"/>
              <a:t>to</a:t>
            </a:r>
            <a:r>
              <a:rPr spc="-204" dirty="0"/>
              <a:t> </a:t>
            </a:r>
            <a:r>
              <a:rPr spc="-254" dirty="0"/>
              <a:t>The</a:t>
            </a:r>
            <a:r>
              <a:rPr spc="-105" dirty="0"/>
              <a:t> </a:t>
            </a:r>
            <a:r>
              <a:rPr spc="-80" dirty="0"/>
              <a:t>Viewport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91056"/>
            <a:ext cx="8836660" cy="4901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marR="8255" indent="-274320" algn="just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5000"/>
              <a:buFont typeface="Arial MT"/>
              <a:buChar char="●"/>
              <a:tabLst>
                <a:tab pos="286385" algn="l"/>
              </a:tabLst>
            </a:pPr>
            <a:r>
              <a:rPr sz="2000" dirty="0">
                <a:latin typeface="Times New Roman"/>
                <a:cs typeface="Times New Roman"/>
              </a:rPr>
              <a:t>Users</a:t>
            </a:r>
            <a:r>
              <a:rPr sz="2000" spc="18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are</a:t>
            </a:r>
            <a:r>
              <a:rPr sz="2000" spc="1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used</a:t>
            </a:r>
            <a:r>
              <a:rPr sz="2000" spc="1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1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scroll</a:t>
            </a:r>
            <a:r>
              <a:rPr sz="2000" spc="2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websites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vertically</a:t>
            </a:r>
            <a:r>
              <a:rPr sz="2000" spc="1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on</a:t>
            </a:r>
            <a:r>
              <a:rPr sz="2000" spc="1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both</a:t>
            </a:r>
            <a:r>
              <a:rPr sz="2000" spc="17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desktop</a:t>
            </a:r>
            <a:r>
              <a:rPr sz="2000" spc="2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1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mobile</a:t>
            </a:r>
            <a:r>
              <a:rPr sz="2000" spc="18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devices</a:t>
            </a:r>
            <a:r>
              <a:rPr sz="2000" spc="180" dirty="0">
                <a:latin typeface="Times New Roman"/>
                <a:cs typeface="Times New Roman"/>
              </a:rPr>
              <a:t> </a:t>
            </a:r>
            <a:r>
              <a:rPr sz="2000" spc="-50" dirty="0">
                <a:latin typeface="Times New Roman"/>
                <a:cs typeface="Times New Roman"/>
              </a:rPr>
              <a:t>- </a:t>
            </a:r>
            <a:r>
              <a:rPr sz="2000" dirty="0">
                <a:latin typeface="Times New Roman"/>
                <a:cs typeface="Times New Roman"/>
              </a:rPr>
              <a:t>but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not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horizontally!</a:t>
            </a:r>
            <a:endParaRPr sz="2000">
              <a:latin typeface="Times New Roman"/>
              <a:cs typeface="Times New Roman"/>
            </a:endParaRPr>
          </a:p>
          <a:p>
            <a:pPr marL="287020" indent="-274320" algn="just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000"/>
              <a:buFont typeface="Arial MT"/>
              <a:buChar char="●"/>
              <a:tabLst>
                <a:tab pos="287020" algn="l"/>
              </a:tabLst>
            </a:pPr>
            <a:r>
              <a:rPr sz="2000" dirty="0">
                <a:latin typeface="Times New Roman"/>
                <a:cs typeface="Times New Roman"/>
              </a:rPr>
              <a:t>Some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additional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rules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follow:</a:t>
            </a:r>
            <a:endParaRPr sz="2000">
              <a:latin typeface="Times New Roman"/>
              <a:cs typeface="Times New Roman"/>
            </a:endParaRPr>
          </a:p>
          <a:p>
            <a:pPr marL="286385" marR="10795" indent="-274320" algn="just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000"/>
              <a:buFont typeface="Arial MT"/>
              <a:buChar char="●"/>
              <a:tabLst>
                <a:tab pos="286385" algn="l"/>
              </a:tabLst>
            </a:pPr>
            <a:r>
              <a:rPr sz="2000" b="1" dirty="0">
                <a:latin typeface="Times New Roman"/>
                <a:cs typeface="Times New Roman"/>
              </a:rPr>
              <a:t>1.</a:t>
            </a:r>
            <a:r>
              <a:rPr sz="2000" b="1" spc="-2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Do</a:t>
            </a:r>
            <a:r>
              <a:rPr sz="2000" b="1" spc="-1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NOT</a:t>
            </a:r>
            <a:r>
              <a:rPr sz="2000" b="1" spc="-5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use</a:t>
            </a:r>
            <a:r>
              <a:rPr sz="2000" b="1" spc="-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large</a:t>
            </a:r>
            <a:r>
              <a:rPr sz="2000" b="1" spc="-2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fixed</a:t>
            </a:r>
            <a:r>
              <a:rPr sz="2000" b="1" spc="-2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width</a:t>
            </a:r>
            <a:r>
              <a:rPr sz="2000" b="1" spc="-3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elements</a:t>
            </a:r>
            <a:r>
              <a:rPr sz="2000" b="1" spc="-3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-</a:t>
            </a:r>
            <a:r>
              <a:rPr sz="2000" b="1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For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example,</a:t>
            </a:r>
            <a:r>
              <a:rPr sz="2000" spc="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if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image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is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displayed </a:t>
            </a:r>
            <a:r>
              <a:rPr sz="2000" dirty="0">
                <a:latin typeface="Times New Roman"/>
                <a:cs typeface="Times New Roman"/>
              </a:rPr>
              <a:t>at</a:t>
            </a:r>
            <a:r>
              <a:rPr sz="2000" spc="1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1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width</a:t>
            </a:r>
            <a:r>
              <a:rPr sz="2000" spc="1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wider</a:t>
            </a:r>
            <a:r>
              <a:rPr sz="2000" spc="1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than</a:t>
            </a:r>
            <a:r>
              <a:rPr sz="2000" spc="10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11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viewport</a:t>
            </a:r>
            <a:r>
              <a:rPr sz="2000" spc="11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it</a:t>
            </a:r>
            <a:r>
              <a:rPr sz="2000" spc="1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can</a:t>
            </a:r>
            <a:r>
              <a:rPr sz="2000" spc="10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cause</a:t>
            </a:r>
            <a:r>
              <a:rPr sz="2000" spc="11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1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viewport</a:t>
            </a:r>
            <a:r>
              <a:rPr sz="2000" spc="1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1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scroll</a:t>
            </a:r>
            <a:r>
              <a:rPr sz="2000" spc="9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horizontally. </a:t>
            </a:r>
            <a:r>
              <a:rPr sz="2000" dirty="0">
                <a:latin typeface="Times New Roman"/>
                <a:cs typeface="Times New Roman"/>
              </a:rPr>
              <a:t>Remember</a:t>
            </a:r>
            <a:r>
              <a:rPr sz="2000" spc="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adjust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this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content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fit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within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width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viewport.</a:t>
            </a:r>
            <a:endParaRPr sz="2000">
              <a:latin typeface="Times New Roman"/>
              <a:cs typeface="Times New Roman"/>
            </a:endParaRPr>
          </a:p>
          <a:p>
            <a:pPr marL="286385" marR="8255" indent="-274320" algn="just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000"/>
              <a:buFont typeface="Arial MT"/>
              <a:buChar char="●"/>
              <a:tabLst>
                <a:tab pos="286385" algn="l"/>
              </a:tabLst>
            </a:pPr>
            <a:r>
              <a:rPr sz="2000" b="1" dirty="0">
                <a:latin typeface="Times New Roman"/>
                <a:cs typeface="Times New Roman"/>
              </a:rPr>
              <a:t>2.</a:t>
            </a:r>
            <a:r>
              <a:rPr sz="2000" b="1" spc="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Do</a:t>
            </a:r>
            <a:r>
              <a:rPr sz="2000" b="1" spc="7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NOT</a:t>
            </a:r>
            <a:r>
              <a:rPr sz="2000" b="1" spc="1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let</a:t>
            </a:r>
            <a:r>
              <a:rPr sz="2000" b="1" spc="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the</a:t>
            </a:r>
            <a:r>
              <a:rPr sz="2000" b="1" spc="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content</a:t>
            </a:r>
            <a:r>
              <a:rPr sz="2000" b="1" spc="7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rely</a:t>
            </a:r>
            <a:r>
              <a:rPr sz="2000" b="1" spc="7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on</a:t>
            </a:r>
            <a:r>
              <a:rPr sz="2000" b="1" spc="6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a</a:t>
            </a:r>
            <a:r>
              <a:rPr sz="2000" b="1" spc="7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particular</a:t>
            </a:r>
            <a:r>
              <a:rPr sz="2000" b="1" spc="2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viewport</a:t>
            </a:r>
            <a:r>
              <a:rPr sz="2000" b="1" spc="4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width</a:t>
            </a:r>
            <a:r>
              <a:rPr sz="2000" b="1" spc="6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to</a:t>
            </a:r>
            <a:r>
              <a:rPr sz="2000" b="1" spc="55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render</a:t>
            </a:r>
            <a:r>
              <a:rPr sz="2000" b="1" spc="20" dirty="0">
                <a:latin typeface="Times New Roman"/>
                <a:cs typeface="Times New Roman"/>
              </a:rPr>
              <a:t> </a:t>
            </a:r>
            <a:r>
              <a:rPr sz="2000" b="1" dirty="0">
                <a:latin typeface="Times New Roman"/>
                <a:cs typeface="Times New Roman"/>
              </a:rPr>
              <a:t>well</a:t>
            </a:r>
            <a:r>
              <a:rPr sz="2000" b="1" spc="65" dirty="0">
                <a:latin typeface="Times New Roman"/>
                <a:cs typeface="Times New Roman"/>
              </a:rPr>
              <a:t> </a:t>
            </a:r>
            <a:r>
              <a:rPr sz="2000" spc="-50" dirty="0">
                <a:latin typeface="Times New Roman"/>
                <a:cs typeface="Times New Roman"/>
              </a:rPr>
              <a:t>- </a:t>
            </a:r>
            <a:r>
              <a:rPr sz="2000" dirty="0">
                <a:latin typeface="Times New Roman"/>
                <a:cs typeface="Times New Roman"/>
              </a:rPr>
              <a:t>Since</a:t>
            </a:r>
            <a:r>
              <a:rPr sz="2000" spc="29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screen</a:t>
            </a:r>
            <a:r>
              <a:rPr sz="2000" spc="28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dimensions</a:t>
            </a:r>
            <a:r>
              <a:rPr sz="2000" spc="28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and</a:t>
            </a:r>
            <a:r>
              <a:rPr sz="2000" spc="3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width</a:t>
            </a:r>
            <a:r>
              <a:rPr sz="2000" spc="2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in</a:t>
            </a:r>
            <a:r>
              <a:rPr sz="2000" spc="2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CSS</a:t>
            </a:r>
            <a:r>
              <a:rPr sz="2000" spc="29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pixels</a:t>
            </a:r>
            <a:r>
              <a:rPr sz="2000" spc="28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vary</a:t>
            </a:r>
            <a:r>
              <a:rPr sz="2000" spc="3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widely</a:t>
            </a:r>
            <a:r>
              <a:rPr sz="2000" spc="25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between</a:t>
            </a:r>
            <a:r>
              <a:rPr sz="2000" spc="28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devices, </a:t>
            </a:r>
            <a:r>
              <a:rPr sz="2000" dirty="0">
                <a:latin typeface="Times New Roman"/>
                <a:cs typeface="Times New Roman"/>
              </a:rPr>
              <a:t>content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should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not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rely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on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particular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viewport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width</a:t>
            </a:r>
            <a:r>
              <a:rPr sz="2000" spc="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render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well.</a:t>
            </a:r>
            <a:endParaRPr sz="2000">
              <a:latin typeface="Times New Roman"/>
              <a:cs typeface="Times New Roman"/>
            </a:endParaRPr>
          </a:p>
          <a:p>
            <a:pPr marL="286385" marR="5080" indent="-274320" algn="just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000"/>
              <a:buFont typeface="Arial MT"/>
              <a:buChar char="●"/>
              <a:tabLst>
                <a:tab pos="286385" algn="l"/>
              </a:tabLst>
            </a:pPr>
            <a:r>
              <a:rPr sz="2000" b="1" dirty="0">
                <a:latin typeface="Times New Roman"/>
                <a:cs typeface="Times New Roman"/>
              </a:rPr>
              <a:t>3.</a:t>
            </a:r>
            <a:r>
              <a:rPr sz="2000" b="1" spc="4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Use</a:t>
            </a:r>
            <a:r>
              <a:rPr sz="2000" b="1" spc="45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CSS</a:t>
            </a:r>
            <a:r>
              <a:rPr sz="2000" b="1" spc="5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media</a:t>
            </a:r>
            <a:r>
              <a:rPr sz="2000" b="1" spc="45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queries</a:t>
            </a:r>
            <a:r>
              <a:rPr sz="2000" b="1" spc="5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to</a:t>
            </a:r>
            <a:r>
              <a:rPr sz="2000" b="1" spc="4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apply</a:t>
            </a:r>
            <a:r>
              <a:rPr sz="2000" b="1" spc="4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different</a:t>
            </a:r>
            <a:r>
              <a:rPr sz="2000" b="1" spc="45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styling</a:t>
            </a:r>
            <a:r>
              <a:rPr sz="2000" b="1" spc="35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for</a:t>
            </a:r>
            <a:r>
              <a:rPr sz="2000" b="1" spc="20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small</a:t>
            </a:r>
            <a:r>
              <a:rPr sz="2000" b="1" spc="35" dirty="0">
                <a:latin typeface="Times New Roman"/>
                <a:cs typeface="Times New Roman"/>
              </a:rPr>
              <a:t>  </a:t>
            </a:r>
            <a:r>
              <a:rPr sz="2000" b="1" dirty="0">
                <a:latin typeface="Times New Roman"/>
                <a:cs typeface="Times New Roman"/>
              </a:rPr>
              <a:t>and</a:t>
            </a:r>
            <a:r>
              <a:rPr sz="2000" b="1" spc="40" dirty="0">
                <a:latin typeface="Times New Roman"/>
                <a:cs typeface="Times New Roman"/>
              </a:rPr>
              <a:t>  </a:t>
            </a:r>
            <a:r>
              <a:rPr sz="2000" b="1" spc="-10" dirty="0">
                <a:latin typeface="Times New Roman"/>
                <a:cs typeface="Times New Roman"/>
              </a:rPr>
              <a:t>large </a:t>
            </a:r>
            <a:r>
              <a:rPr sz="2000" b="1" dirty="0">
                <a:latin typeface="Times New Roman"/>
                <a:cs typeface="Times New Roman"/>
              </a:rPr>
              <a:t>screens</a:t>
            </a:r>
            <a:r>
              <a:rPr sz="2000" b="1" spc="35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-</a:t>
            </a:r>
            <a:r>
              <a:rPr sz="2000" spc="3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Setting</a:t>
            </a:r>
            <a:r>
              <a:rPr sz="2000" spc="345" dirty="0"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large</a:t>
            </a:r>
            <a:r>
              <a:rPr sz="2000" b="1" spc="3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absolute</a:t>
            </a:r>
            <a:r>
              <a:rPr sz="2000" b="1" spc="3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CSS</a:t>
            </a:r>
            <a:r>
              <a:rPr sz="2000" b="1" spc="3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widths</a:t>
            </a:r>
            <a:r>
              <a:rPr sz="2000" b="1" spc="3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for</a:t>
            </a:r>
            <a:r>
              <a:rPr sz="2000" spc="3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page</a:t>
            </a:r>
            <a:r>
              <a:rPr sz="2000" spc="37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elements</a:t>
            </a:r>
            <a:r>
              <a:rPr sz="2000" spc="37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will</a:t>
            </a:r>
            <a:r>
              <a:rPr sz="2000" spc="3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cause</a:t>
            </a:r>
            <a:r>
              <a:rPr sz="2000" spc="365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the </a:t>
            </a:r>
            <a:r>
              <a:rPr sz="2000" dirty="0">
                <a:latin typeface="Times New Roman"/>
                <a:cs typeface="Times New Roman"/>
              </a:rPr>
              <a:t>element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 be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too wide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for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viewport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on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smaller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device.</a:t>
            </a:r>
            <a:r>
              <a:rPr sz="2000" spc="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Instead,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consider </a:t>
            </a:r>
            <a:r>
              <a:rPr sz="2000" spc="-10" dirty="0">
                <a:latin typeface="Times New Roman"/>
                <a:cs typeface="Times New Roman"/>
              </a:rPr>
              <a:t>using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relative</a:t>
            </a:r>
            <a:r>
              <a:rPr sz="2000" b="1" spc="4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width</a:t>
            </a:r>
            <a:r>
              <a:rPr sz="2000" b="1" spc="4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values,</a:t>
            </a:r>
            <a:r>
              <a:rPr sz="2000" b="1" spc="4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such</a:t>
            </a:r>
            <a:r>
              <a:rPr sz="2000" b="1" spc="4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as</a:t>
            </a:r>
            <a:r>
              <a:rPr sz="2000" b="1" spc="44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width:</a:t>
            </a:r>
            <a:r>
              <a:rPr sz="2000" b="1" spc="4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FF0000"/>
                </a:solidFill>
                <a:latin typeface="Times New Roman"/>
                <a:cs typeface="Times New Roman"/>
              </a:rPr>
              <a:t>100%.</a:t>
            </a:r>
            <a:r>
              <a:rPr sz="2000" b="1" spc="4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Also,</a:t>
            </a:r>
            <a:r>
              <a:rPr sz="2000" spc="4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be</a:t>
            </a:r>
            <a:r>
              <a:rPr sz="2000" spc="45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careful</a:t>
            </a:r>
            <a:r>
              <a:rPr sz="2000" spc="4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4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using</a:t>
            </a:r>
            <a:r>
              <a:rPr sz="2000" spc="434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large </a:t>
            </a:r>
            <a:r>
              <a:rPr sz="2000" dirty="0">
                <a:latin typeface="Times New Roman"/>
                <a:cs typeface="Times New Roman"/>
              </a:rPr>
              <a:t>absolute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positioning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values.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It</a:t>
            </a:r>
            <a:r>
              <a:rPr sz="2000" spc="-1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may</a:t>
            </a:r>
            <a:r>
              <a:rPr sz="2000" spc="-6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cause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element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to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fall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outside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viewport</a:t>
            </a:r>
            <a:r>
              <a:rPr sz="2000" spc="-35" dirty="0">
                <a:latin typeface="Times New Roman"/>
                <a:cs typeface="Times New Roman"/>
              </a:rPr>
              <a:t> </a:t>
            </a:r>
            <a:r>
              <a:rPr sz="2000" spc="-25" dirty="0">
                <a:latin typeface="Times New Roman"/>
                <a:cs typeface="Times New Roman"/>
              </a:rPr>
              <a:t>on </a:t>
            </a:r>
            <a:r>
              <a:rPr sz="2000" dirty="0">
                <a:latin typeface="Times New Roman"/>
                <a:cs typeface="Times New Roman"/>
              </a:rPr>
              <a:t>small</a:t>
            </a:r>
            <a:r>
              <a:rPr sz="2000" spc="-30" dirty="0"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Times New Roman"/>
                <a:cs typeface="Times New Roman"/>
              </a:rPr>
              <a:t>devices.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54883" y="838199"/>
            <a:ext cx="511048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60" dirty="0"/>
              <a:t>What</a:t>
            </a:r>
            <a:r>
              <a:rPr spc="-135" dirty="0"/>
              <a:t> </a:t>
            </a:r>
            <a:r>
              <a:rPr dirty="0"/>
              <a:t>is</a:t>
            </a:r>
            <a:r>
              <a:rPr spc="-254" dirty="0"/>
              <a:t> </a:t>
            </a:r>
            <a:r>
              <a:rPr dirty="0"/>
              <a:t>a</a:t>
            </a:r>
            <a:r>
              <a:rPr spc="-185" dirty="0"/>
              <a:t> </a:t>
            </a:r>
            <a:r>
              <a:rPr spc="-70" dirty="0"/>
              <a:t>Media</a:t>
            </a:r>
            <a:r>
              <a:rPr spc="-204" dirty="0"/>
              <a:t> </a:t>
            </a:r>
            <a:r>
              <a:rPr spc="-185" dirty="0"/>
              <a:t>Query?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477061"/>
            <a:ext cx="8741410" cy="477139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70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75" dirty="0">
                <a:latin typeface="Arial MT"/>
                <a:cs typeface="Arial MT"/>
              </a:rPr>
              <a:t>Media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query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540" dirty="0">
                <a:latin typeface="Arial MT"/>
                <a:cs typeface="Arial MT"/>
              </a:rPr>
              <a:t>CSS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technique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introduced</a:t>
            </a:r>
            <a:r>
              <a:rPr sz="2600" spc="-60" dirty="0">
                <a:latin typeface="Arial MT"/>
                <a:cs typeface="Arial MT"/>
              </a:rPr>
              <a:t> </a:t>
            </a:r>
            <a:r>
              <a:rPr sz="2600" spc="-135" dirty="0">
                <a:latin typeface="Arial MT"/>
                <a:cs typeface="Arial MT"/>
              </a:rPr>
              <a:t>in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385" dirty="0">
                <a:latin typeface="Arial MT"/>
                <a:cs typeface="Arial MT"/>
              </a:rPr>
              <a:t>CSS3.</a:t>
            </a:r>
            <a:endParaRPr sz="2600">
              <a:latin typeface="Arial MT"/>
              <a:cs typeface="Arial MT"/>
            </a:endParaRPr>
          </a:p>
          <a:p>
            <a:pPr marL="286385" marR="5080" indent="-2863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95" dirty="0">
                <a:latin typeface="Arial MT"/>
                <a:cs typeface="Arial MT"/>
              </a:rPr>
              <a:t>The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b="1" spc="-175" dirty="0">
                <a:latin typeface="Arial"/>
                <a:cs typeface="Arial"/>
              </a:rPr>
              <a:t>@media</a:t>
            </a:r>
            <a:r>
              <a:rPr sz="2600" b="1" spc="-120" dirty="0">
                <a:latin typeface="Arial"/>
                <a:cs typeface="Arial"/>
              </a:rPr>
              <a:t> </a:t>
            </a:r>
            <a:r>
              <a:rPr sz="2600" spc="-145" dirty="0">
                <a:latin typeface="Arial MT"/>
                <a:cs typeface="Arial MT"/>
              </a:rPr>
              <a:t>rule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370" dirty="0">
                <a:latin typeface="Arial MT"/>
                <a:cs typeface="Arial MT"/>
              </a:rPr>
              <a:t>used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35" dirty="0">
                <a:latin typeface="Arial MT"/>
                <a:cs typeface="Arial MT"/>
              </a:rPr>
              <a:t>in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media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queries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265" dirty="0">
                <a:latin typeface="Arial MT"/>
                <a:cs typeface="Arial MT"/>
              </a:rPr>
              <a:t>apply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165" dirty="0">
                <a:latin typeface="Arial MT"/>
                <a:cs typeface="Arial MT"/>
              </a:rPr>
              <a:t>different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styles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25" dirty="0">
                <a:latin typeface="Arial MT"/>
                <a:cs typeface="Arial MT"/>
              </a:rPr>
              <a:t>for </a:t>
            </a:r>
            <a:r>
              <a:rPr sz="2600" spc="-165" dirty="0">
                <a:latin typeface="Arial MT"/>
                <a:cs typeface="Arial MT"/>
              </a:rPr>
              <a:t>different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media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140" dirty="0">
                <a:latin typeface="Arial MT"/>
                <a:cs typeface="Arial MT"/>
              </a:rPr>
              <a:t>types/devices.</a:t>
            </a:r>
            <a:endParaRPr sz="2600">
              <a:latin typeface="Arial MT"/>
              <a:cs typeface="Arial MT"/>
            </a:endParaRPr>
          </a:p>
          <a:p>
            <a:pPr marL="286385" indent="-28575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75" dirty="0">
                <a:latin typeface="Arial MT"/>
                <a:cs typeface="Arial MT"/>
              </a:rPr>
              <a:t>Media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queries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370" dirty="0">
                <a:latin typeface="Arial MT"/>
                <a:cs typeface="Arial MT"/>
              </a:rPr>
              <a:t>can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355" dirty="0">
                <a:latin typeface="Arial MT"/>
                <a:cs typeface="Arial MT"/>
              </a:rPr>
              <a:t>be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370" dirty="0">
                <a:latin typeface="Arial MT"/>
                <a:cs typeface="Arial MT"/>
              </a:rPr>
              <a:t>used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check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345" dirty="0">
                <a:latin typeface="Arial MT"/>
                <a:cs typeface="Arial MT"/>
              </a:rPr>
              <a:t>many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things,</a:t>
            </a:r>
            <a:r>
              <a:rPr sz="2600" spc="-195" dirty="0">
                <a:latin typeface="Arial MT"/>
                <a:cs typeface="Arial MT"/>
              </a:rPr>
              <a:t> </a:t>
            </a:r>
            <a:r>
              <a:rPr sz="2600" spc="-345" dirty="0">
                <a:latin typeface="Arial MT"/>
                <a:cs typeface="Arial MT"/>
              </a:rPr>
              <a:t>such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355" dirty="0">
                <a:latin typeface="Arial MT"/>
                <a:cs typeface="Arial MT"/>
              </a:rPr>
              <a:t>as:</a:t>
            </a:r>
            <a:endParaRPr sz="26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40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50" dirty="0">
                <a:latin typeface="Arial"/>
                <a:cs typeface="Arial"/>
              </a:rPr>
              <a:t>width</a:t>
            </a:r>
            <a:r>
              <a:rPr sz="2400" b="1" spc="-85" dirty="0">
                <a:latin typeface="Arial"/>
                <a:cs typeface="Arial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b="1" spc="-120" dirty="0">
                <a:latin typeface="Arial"/>
                <a:cs typeface="Arial"/>
              </a:rPr>
              <a:t>height</a:t>
            </a:r>
            <a:r>
              <a:rPr sz="2400" b="1" spc="-110" dirty="0">
                <a:latin typeface="Arial"/>
                <a:cs typeface="Arial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viewport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50" dirty="0">
                <a:latin typeface="Arial"/>
                <a:cs typeface="Arial"/>
              </a:rPr>
              <a:t>width</a:t>
            </a:r>
            <a:r>
              <a:rPr sz="2400" b="1" spc="-85" dirty="0">
                <a:latin typeface="Arial"/>
                <a:cs typeface="Arial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b="1" spc="-120" dirty="0">
                <a:latin typeface="Arial"/>
                <a:cs typeface="Arial"/>
              </a:rPr>
              <a:t>height</a:t>
            </a:r>
            <a:r>
              <a:rPr sz="2400" b="1" spc="-110" dirty="0">
                <a:latin typeface="Arial"/>
                <a:cs typeface="Arial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device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05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85" dirty="0">
                <a:latin typeface="Arial"/>
                <a:cs typeface="Arial"/>
              </a:rPr>
              <a:t>orientation </a:t>
            </a:r>
            <a:r>
              <a:rPr sz="2400" spc="-180" dirty="0">
                <a:latin typeface="Arial MT"/>
                <a:cs typeface="Arial MT"/>
              </a:rPr>
              <a:t>(is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65" dirty="0">
                <a:latin typeface="Arial MT"/>
                <a:cs typeface="Arial MT"/>
              </a:rPr>
              <a:t>tablet/phone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in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305" dirty="0">
                <a:latin typeface="Arial MT"/>
                <a:cs typeface="Arial MT"/>
              </a:rPr>
              <a:t>landscape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10" dirty="0">
                <a:latin typeface="Arial MT"/>
                <a:cs typeface="Arial MT"/>
              </a:rPr>
              <a:t>or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00" dirty="0">
                <a:latin typeface="Arial MT"/>
                <a:cs typeface="Arial MT"/>
              </a:rPr>
              <a:t>portrait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310" dirty="0">
                <a:latin typeface="Arial MT"/>
                <a:cs typeface="Arial MT"/>
              </a:rPr>
              <a:t>mode?)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09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25" dirty="0">
                <a:latin typeface="Arial"/>
                <a:cs typeface="Arial"/>
              </a:rPr>
              <a:t>resolution</a:t>
            </a:r>
            <a:endParaRPr sz="2400">
              <a:latin typeface="Arial"/>
              <a:cs typeface="Arial"/>
            </a:endParaRPr>
          </a:p>
          <a:p>
            <a:pPr marL="286385" marR="280035" indent="-286385" algn="just">
              <a:lnSpc>
                <a:spcPct val="100000"/>
              </a:lnSpc>
              <a:spcBef>
                <a:spcPts val="57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60" dirty="0">
                <a:latin typeface="Arial MT"/>
                <a:cs typeface="Arial MT"/>
              </a:rPr>
              <a:t>Using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00" dirty="0">
                <a:latin typeface="Arial MT"/>
                <a:cs typeface="Arial MT"/>
              </a:rPr>
              <a:t>media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queries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are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popular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technique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10" dirty="0">
                <a:latin typeface="Arial MT"/>
                <a:cs typeface="Arial MT"/>
              </a:rPr>
              <a:t>for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delivering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175" dirty="0">
                <a:latin typeface="Arial MT"/>
                <a:cs typeface="Arial MT"/>
              </a:rPr>
              <a:t>tailored</a:t>
            </a:r>
            <a:r>
              <a:rPr sz="2600" spc="-140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style</a:t>
            </a:r>
            <a:r>
              <a:rPr sz="2600" spc="-145" dirty="0">
                <a:latin typeface="Arial MT"/>
                <a:cs typeface="Arial MT"/>
              </a:rPr>
              <a:t> </a:t>
            </a:r>
            <a:r>
              <a:rPr sz="2600" spc="-325" dirty="0">
                <a:latin typeface="Arial MT"/>
                <a:cs typeface="Arial MT"/>
              </a:rPr>
              <a:t>sheet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75" dirty="0">
                <a:latin typeface="Arial MT"/>
                <a:cs typeface="Arial MT"/>
              </a:rPr>
              <a:t>(responsive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web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70" dirty="0">
                <a:latin typeface="Arial MT"/>
                <a:cs typeface="Arial MT"/>
              </a:rPr>
              <a:t>design)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20" dirty="0">
                <a:latin typeface="Arial MT"/>
                <a:cs typeface="Arial MT"/>
              </a:rPr>
              <a:t>to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265" dirty="0">
                <a:latin typeface="Arial MT"/>
                <a:cs typeface="Arial MT"/>
              </a:rPr>
              <a:t>desktops,</a:t>
            </a:r>
            <a:r>
              <a:rPr sz="2600" spc="-210" dirty="0">
                <a:latin typeface="Arial MT"/>
                <a:cs typeface="Arial MT"/>
              </a:rPr>
              <a:t> </a:t>
            </a:r>
            <a:r>
              <a:rPr sz="2600" spc="-225" dirty="0">
                <a:latin typeface="Arial MT"/>
                <a:cs typeface="Arial MT"/>
              </a:rPr>
              <a:t>laptops,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tablets,</a:t>
            </a:r>
            <a:r>
              <a:rPr sz="2600" spc="-229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40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mobile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305" dirty="0">
                <a:latin typeface="Arial MT"/>
                <a:cs typeface="Arial MT"/>
              </a:rPr>
              <a:t>phones.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657985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165" dirty="0"/>
              <a:t> </a:t>
            </a:r>
            <a:r>
              <a:rPr spc="-120" dirty="0"/>
              <a:t>query</a:t>
            </a:r>
            <a:r>
              <a:rPr spc="-135" dirty="0"/>
              <a:t> </a:t>
            </a:r>
            <a:r>
              <a:rPr spc="-190" dirty="0"/>
              <a:t>syntax-</a:t>
            </a:r>
            <a:r>
              <a:rPr spc="-484" dirty="0"/>
              <a:t>CSS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920496" y="1899411"/>
            <a:ext cx="1630680" cy="5288280"/>
            <a:chOff x="920496" y="1899411"/>
            <a:chExt cx="1630680" cy="5288280"/>
          </a:xfrm>
        </p:grpSpPr>
        <p:sp>
          <p:nvSpPr>
            <p:cNvPr id="4" name="object 4"/>
            <p:cNvSpPr/>
            <p:nvPr/>
          </p:nvSpPr>
          <p:spPr>
            <a:xfrm>
              <a:off x="920496" y="6730491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39952" y="1899411"/>
              <a:ext cx="1411605" cy="15240"/>
            </a:xfrm>
            <a:custGeom>
              <a:avLst/>
              <a:gdLst/>
              <a:ahLst/>
              <a:cxnLst/>
              <a:rect l="l" t="t" r="r" b="b"/>
              <a:pathLst>
                <a:path w="1411605" h="15239">
                  <a:moveTo>
                    <a:pt x="1411223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1411223" y="15239"/>
                  </a:lnTo>
                  <a:lnTo>
                    <a:pt x="14112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55980" y="1481328"/>
            <a:ext cx="8778240" cy="487172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700"/>
              </a:spcBef>
              <a:buClr>
                <a:srgbClr val="D24716"/>
              </a:buClr>
              <a:buSzPct val="85416"/>
              <a:buFont typeface="Arial MT"/>
              <a:buChar char="●"/>
              <a:tabLst>
                <a:tab pos="286385" algn="l"/>
              </a:tabLst>
            </a:pPr>
            <a:r>
              <a:rPr sz="2400" b="1" spc="-434" dirty="0">
                <a:latin typeface="Arial"/>
                <a:cs typeface="Arial"/>
              </a:rPr>
              <a:t>CSS</a:t>
            </a:r>
            <a:r>
              <a:rPr sz="2400" b="1" spc="-130" dirty="0">
                <a:latin typeface="Arial"/>
                <a:cs typeface="Arial"/>
              </a:rPr>
              <a:t> </a:t>
            </a:r>
            <a:r>
              <a:rPr sz="2400" b="1" spc="-10" dirty="0">
                <a:latin typeface="Arial"/>
                <a:cs typeface="Arial"/>
              </a:rPr>
              <a:t>Syntax</a:t>
            </a:r>
            <a:endParaRPr sz="2400">
              <a:latin typeface="Arial"/>
              <a:cs typeface="Arial"/>
            </a:endParaRPr>
          </a:p>
          <a:p>
            <a:pPr marL="286385">
              <a:lnSpc>
                <a:spcPct val="100000"/>
              </a:lnSpc>
              <a:spcBef>
                <a:spcPts val="600"/>
              </a:spcBef>
            </a:pPr>
            <a:r>
              <a:rPr sz="2400" spc="-270" dirty="0">
                <a:latin typeface="Arial MT"/>
                <a:cs typeface="Arial MT"/>
              </a:rPr>
              <a:t>@media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80" dirty="0">
                <a:latin typeface="Arial MT"/>
                <a:cs typeface="Arial MT"/>
              </a:rPr>
              <a:t>not|only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b="1" i="1" spc="-260" dirty="0">
                <a:latin typeface="Arial"/>
                <a:cs typeface="Arial"/>
              </a:rPr>
              <a:t>mediatype</a:t>
            </a:r>
            <a:r>
              <a:rPr sz="2400" b="1" i="1" spc="-120" dirty="0">
                <a:latin typeface="Arial"/>
                <a:cs typeface="Arial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i="1" spc="-215" dirty="0">
                <a:latin typeface="Arial"/>
                <a:cs typeface="Arial"/>
              </a:rPr>
              <a:t>(</a:t>
            </a:r>
            <a:r>
              <a:rPr sz="2400" b="1" i="1" spc="-215" dirty="0">
                <a:latin typeface="Arial"/>
                <a:cs typeface="Arial"/>
              </a:rPr>
              <a:t>mediafeature</a:t>
            </a:r>
            <a:r>
              <a:rPr sz="2400" b="1" i="1" spc="-70" dirty="0">
                <a:latin typeface="Arial"/>
                <a:cs typeface="Arial"/>
              </a:rPr>
              <a:t> </a:t>
            </a:r>
            <a:r>
              <a:rPr sz="2400" spc="-55" dirty="0">
                <a:latin typeface="Arial MT"/>
                <a:cs typeface="Arial MT"/>
              </a:rPr>
              <a:t>and|or|not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i="1" spc="-345" dirty="0">
                <a:latin typeface="Arial"/>
                <a:cs typeface="Arial"/>
              </a:rPr>
              <a:t>mediafeature)</a:t>
            </a:r>
            <a:r>
              <a:rPr sz="2400" i="1" spc="-105" dirty="0">
                <a:latin typeface="Arial"/>
                <a:cs typeface="Arial"/>
              </a:rPr>
              <a:t> </a:t>
            </a:r>
            <a:r>
              <a:rPr sz="2400" spc="300" dirty="0">
                <a:latin typeface="Arial MT"/>
                <a:cs typeface="Arial MT"/>
              </a:rPr>
              <a:t>{</a:t>
            </a:r>
            <a:endParaRPr sz="2400">
              <a:latin typeface="Arial MT"/>
              <a:cs typeface="Arial MT"/>
            </a:endParaRPr>
          </a:p>
          <a:p>
            <a:pPr marL="560705">
              <a:lnSpc>
                <a:spcPct val="100000"/>
              </a:lnSpc>
            </a:pPr>
            <a:r>
              <a:rPr sz="2400" i="1" spc="-480" dirty="0">
                <a:latin typeface="Arial"/>
                <a:cs typeface="Arial"/>
              </a:rPr>
              <a:t>CSS-</a:t>
            </a:r>
            <a:r>
              <a:rPr sz="2400" i="1" spc="-434" dirty="0">
                <a:latin typeface="Arial"/>
                <a:cs typeface="Arial"/>
              </a:rPr>
              <a:t>Code;</a:t>
            </a:r>
            <a:endParaRPr sz="2400">
              <a:latin typeface="Arial"/>
              <a:cs typeface="Arial"/>
            </a:endParaRPr>
          </a:p>
          <a:p>
            <a:pPr marL="490855">
              <a:lnSpc>
                <a:spcPct val="100000"/>
              </a:lnSpc>
            </a:pPr>
            <a:r>
              <a:rPr sz="2400" spc="300" dirty="0">
                <a:latin typeface="Arial MT"/>
                <a:cs typeface="Arial MT"/>
              </a:rPr>
              <a:t>}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Font typeface="Arial MT"/>
              <a:buChar char="●"/>
              <a:tabLst>
                <a:tab pos="286385" algn="l"/>
              </a:tabLst>
            </a:pPr>
            <a:r>
              <a:rPr sz="2400" b="1" spc="-125" dirty="0">
                <a:latin typeface="Arial"/>
                <a:cs typeface="Arial"/>
              </a:rPr>
              <a:t>not:</a:t>
            </a:r>
            <a:r>
              <a:rPr sz="2400" b="1" spc="-395" dirty="0">
                <a:latin typeface="Arial"/>
                <a:cs typeface="Arial"/>
              </a:rPr>
              <a:t> </a:t>
            </a:r>
            <a:r>
              <a:rPr sz="2400" spc="-27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not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keyword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inverts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80" dirty="0">
                <a:latin typeface="Arial MT"/>
                <a:cs typeface="Arial MT"/>
              </a:rPr>
              <a:t>meaning</a:t>
            </a:r>
            <a:r>
              <a:rPr sz="2400" spc="-16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355" dirty="0">
                <a:latin typeface="Arial MT"/>
                <a:cs typeface="Arial MT"/>
              </a:rPr>
              <a:t>an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60" dirty="0">
                <a:latin typeface="Arial MT"/>
                <a:cs typeface="Arial MT"/>
              </a:rPr>
              <a:t>entire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query.</a:t>
            </a:r>
            <a:endParaRPr sz="2400">
              <a:latin typeface="Arial MT"/>
              <a:cs typeface="Arial MT"/>
            </a:endParaRPr>
          </a:p>
          <a:p>
            <a:pPr marL="286385" marR="167005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Font typeface="Arial MT"/>
              <a:buChar char="●"/>
              <a:tabLst>
                <a:tab pos="286385" algn="l"/>
              </a:tabLst>
            </a:pPr>
            <a:r>
              <a:rPr sz="2400" b="1" spc="-150" dirty="0">
                <a:latin typeface="Arial"/>
                <a:cs typeface="Arial"/>
              </a:rPr>
              <a:t>only:</a:t>
            </a:r>
            <a:r>
              <a:rPr sz="2400" spc="-150" dirty="0">
                <a:latin typeface="Arial MT"/>
                <a:cs typeface="Arial MT"/>
              </a:rPr>
              <a:t>The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75" dirty="0">
                <a:latin typeface="Arial MT"/>
                <a:cs typeface="Arial MT"/>
              </a:rPr>
              <a:t>only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keyword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45" dirty="0">
                <a:latin typeface="Arial MT"/>
                <a:cs typeface="Arial MT"/>
              </a:rPr>
              <a:t>prevents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60" dirty="0">
                <a:latin typeface="Arial MT"/>
                <a:cs typeface="Arial MT"/>
              </a:rPr>
              <a:t>older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browsers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that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do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not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support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90" dirty="0">
                <a:latin typeface="Arial MT"/>
                <a:cs typeface="Arial MT"/>
              </a:rPr>
              <a:t>media </a:t>
            </a:r>
            <a:r>
              <a:rPr sz="2400" spc="-240" dirty="0">
                <a:latin typeface="Arial MT"/>
                <a:cs typeface="Arial MT"/>
              </a:rPr>
              <a:t>queries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00" dirty="0">
                <a:latin typeface="Arial MT"/>
                <a:cs typeface="Arial MT"/>
              </a:rPr>
              <a:t>with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features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from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applying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specified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15" dirty="0">
                <a:latin typeface="Arial MT"/>
                <a:cs typeface="Arial MT"/>
              </a:rPr>
              <a:t>styles.</a:t>
            </a:r>
            <a:r>
              <a:rPr sz="2400" spc="-204" dirty="0">
                <a:latin typeface="Arial MT"/>
                <a:cs typeface="Arial MT"/>
              </a:rPr>
              <a:t> </a:t>
            </a:r>
            <a:r>
              <a:rPr sz="2400" b="1" spc="120" dirty="0">
                <a:latin typeface="Arial"/>
                <a:cs typeface="Arial"/>
              </a:rPr>
              <a:t>It</a:t>
            </a:r>
            <a:r>
              <a:rPr sz="2400" b="1" spc="-120" dirty="0">
                <a:latin typeface="Arial"/>
                <a:cs typeface="Arial"/>
              </a:rPr>
              <a:t> </a:t>
            </a:r>
            <a:r>
              <a:rPr sz="2400" b="1" spc="-280" dirty="0">
                <a:latin typeface="Arial"/>
                <a:cs typeface="Arial"/>
              </a:rPr>
              <a:t>has</a:t>
            </a:r>
            <a:r>
              <a:rPr sz="2400" b="1" spc="-105" dirty="0">
                <a:latin typeface="Arial"/>
                <a:cs typeface="Arial"/>
              </a:rPr>
              <a:t> </a:t>
            </a:r>
            <a:r>
              <a:rPr sz="2400" b="1" spc="-25" dirty="0">
                <a:latin typeface="Arial"/>
                <a:cs typeface="Arial"/>
              </a:rPr>
              <a:t>no </a:t>
            </a:r>
            <a:r>
              <a:rPr sz="2400" b="1" spc="-125" dirty="0">
                <a:latin typeface="Arial"/>
                <a:cs typeface="Arial"/>
              </a:rPr>
              <a:t>effect</a:t>
            </a:r>
            <a:r>
              <a:rPr sz="2400" b="1" spc="-120" dirty="0">
                <a:latin typeface="Arial"/>
                <a:cs typeface="Arial"/>
              </a:rPr>
              <a:t> </a:t>
            </a:r>
            <a:r>
              <a:rPr sz="2400" b="1" spc="-155" dirty="0">
                <a:latin typeface="Arial"/>
                <a:cs typeface="Arial"/>
              </a:rPr>
              <a:t>on</a:t>
            </a:r>
            <a:r>
              <a:rPr sz="2400" b="1" spc="-120" dirty="0">
                <a:latin typeface="Arial"/>
                <a:cs typeface="Arial"/>
              </a:rPr>
              <a:t> modern </a:t>
            </a:r>
            <a:r>
              <a:rPr sz="2400" b="1" spc="-55" dirty="0">
                <a:latin typeface="Arial"/>
                <a:cs typeface="Arial"/>
              </a:rPr>
              <a:t>browsers.</a:t>
            </a:r>
            <a:endParaRPr sz="2400">
              <a:latin typeface="Arial"/>
              <a:cs typeface="Arial"/>
            </a:endParaRPr>
          </a:p>
          <a:p>
            <a:pPr marL="286385" marR="13081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Font typeface="Arial MT"/>
              <a:buChar char="●"/>
              <a:tabLst>
                <a:tab pos="286385" algn="l"/>
              </a:tabLst>
            </a:pPr>
            <a:r>
              <a:rPr sz="2400" b="1" spc="-170" dirty="0">
                <a:latin typeface="Arial"/>
                <a:cs typeface="Arial"/>
              </a:rPr>
              <a:t>and:</a:t>
            </a:r>
            <a:r>
              <a:rPr sz="2400" b="1" spc="-400" dirty="0">
                <a:latin typeface="Arial"/>
                <a:cs typeface="Arial"/>
              </a:rPr>
              <a:t> </a:t>
            </a:r>
            <a:r>
              <a:rPr sz="2400" spc="-27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5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keyword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combines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15" dirty="0">
                <a:latin typeface="Arial MT"/>
                <a:cs typeface="Arial MT"/>
              </a:rPr>
              <a:t>feature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05" dirty="0">
                <a:latin typeface="Arial MT"/>
                <a:cs typeface="Arial MT"/>
              </a:rPr>
              <a:t>with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00" dirty="0">
                <a:latin typeface="Arial MT"/>
                <a:cs typeface="Arial MT"/>
              </a:rPr>
              <a:t>type</a:t>
            </a:r>
            <a:r>
              <a:rPr sz="2400" spc="-114" dirty="0">
                <a:latin typeface="Arial MT"/>
                <a:cs typeface="Arial MT"/>
              </a:rPr>
              <a:t> or </a:t>
            </a:r>
            <a:r>
              <a:rPr sz="2400" spc="-80" dirty="0">
                <a:latin typeface="Arial MT"/>
                <a:cs typeface="Arial MT"/>
              </a:rPr>
              <a:t>other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55" dirty="0">
                <a:latin typeface="Arial MT"/>
                <a:cs typeface="Arial MT"/>
              </a:rPr>
              <a:t> </a:t>
            </a:r>
            <a:r>
              <a:rPr sz="2400" spc="-110" dirty="0">
                <a:latin typeface="Arial MT"/>
                <a:cs typeface="Arial MT"/>
              </a:rPr>
              <a:t>features.</a:t>
            </a:r>
            <a:endParaRPr sz="2400">
              <a:latin typeface="Arial MT"/>
              <a:cs typeface="Arial MT"/>
            </a:endParaRPr>
          </a:p>
          <a:p>
            <a:pPr marL="286385" marR="508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260" dirty="0">
                <a:latin typeface="Arial MT"/>
                <a:cs typeface="Arial MT"/>
              </a:rPr>
              <a:t>They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85" dirty="0">
                <a:latin typeface="Arial MT"/>
                <a:cs typeface="Arial MT"/>
              </a:rPr>
              <a:t>are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35" dirty="0">
                <a:latin typeface="Arial MT"/>
                <a:cs typeface="Arial MT"/>
              </a:rPr>
              <a:t>all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55" dirty="0">
                <a:latin typeface="Arial MT"/>
                <a:cs typeface="Arial MT"/>
              </a:rPr>
              <a:t>optional.</a:t>
            </a:r>
            <a:r>
              <a:rPr sz="2400" spc="-250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However,</a:t>
            </a:r>
            <a:r>
              <a:rPr sz="2400" spc="-21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if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you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365" dirty="0">
                <a:latin typeface="Arial MT"/>
                <a:cs typeface="Arial MT"/>
              </a:rPr>
              <a:t>use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b="1" spc="-100" dirty="0">
                <a:latin typeface="Arial"/>
                <a:cs typeface="Arial"/>
              </a:rPr>
              <a:t>not</a:t>
            </a:r>
            <a:r>
              <a:rPr sz="2400" b="1" spc="-105" dirty="0">
                <a:latin typeface="Arial"/>
                <a:cs typeface="Arial"/>
              </a:rPr>
              <a:t> </a:t>
            </a:r>
            <a:r>
              <a:rPr sz="2400" spc="-114" dirty="0">
                <a:latin typeface="Arial MT"/>
                <a:cs typeface="Arial MT"/>
              </a:rPr>
              <a:t>or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b="1" spc="-95" dirty="0">
                <a:latin typeface="Arial"/>
                <a:cs typeface="Arial"/>
              </a:rPr>
              <a:t>only</a:t>
            </a:r>
            <a:r>
              <a:rPr sz="2400" spc="-95" dirty="0">
                <a:latin typeface="Arial MT"/>
                <a:cs typeface="Arial MT"/>
              </a:rPr>
              <a:t>,</a:t>
            </a:r>
            <a:r>
              <a:rPr sz="2400" spc="-204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you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must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85" dirty="0">
                <a:latin typeface="Arial MT"/>
                <a:cs typeface="Arial MT"/>
              </a:rPr>
              <a:t>also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165" dirty="0">
                <a:latin typeface="Arial MT"/>
                <a:cs typeface="Arial MT"/>
              </a:rPr>
              <a:t>specify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55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type.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5152" y="509523"/>
            <a:ext cx="9022080" cy="6696709"/>
            <a:chOff x="835152" y="509523"/>
            <a:chExt cx="9022080" cy="6696709"/>
          </a:xfrm>
        </p:grpSpPr>
        <p:sp>
          <p:nvSpPr>
            <p:cNvPr id="3" name="object 3"/>
            <p:cNvSpPr/>
            <p:nvPr/>
          </p:nvSpPr>
          <p:spPr>
            <a:xfrm>
              <a:off x="838200" y="512571"/>
              <a:ext cx="9016365" cy="6693534"/>
            </a:xfrm>
            <a:custGeom>
              <a:avLst/>
              <a:gdLst/>
              <a:ahLst/>
              <a:cxnLst/>
              <a:rect l="l" t="t" r="r" b="b"/>
              <a:pathLst>
                <a:path w="9016365" h="6693534">
                  <a:moveTo>
                    <a:pt x="8683752" y="0"/>
                  </a:moveTo>
                  <a:lnTo>
                    <a:pt x="332231" y="0"/>
                  </a:lnTo>
                  <a:lnTo>
                    <a:pt x="283273" y="3615"/>
                  </a:lnTo>
                  <a:lnTo>
                    <a:pt x="236500" y="14115"/>
                  </a:lnTo>
                  <a:lnTo>
                    <a:pt x="192433" y="30976"/>
                  </a:lnTo>
                  <a:lnTo>
                    <a:pt x="151596" y="53677"/>
                  </a:lnTo>
                  <a:lnTo>
                    <a:pt x="114509" y="81696"/>
                  </a:lnTo>
                  <a:lnTo>
                    <a:pt x="81696" y="114509"/>
                  </a:lnTo>
                  <a:lnTo>
                    <a:pt x="53677" y="151596"/>
                  </a:lnTo>
                  <a:lnTo>
                    <a:pt x="30976" y="192433"/>
                  </a:lnTo>
                  <a:lnTo>
                    <a:pt x="14115" y="236500"/>
                  </a:lnTo>
                  <a:lnTo>
                    <a:pt x="3615" y="283273"/>
                  </a:lnTo>
                  <a:lnTo>
                    <a:pt x="0" y="332231"/>
                  </a:lnTo>
                  <a:lnTo>
                    <a:pt x="0" y="6364224"/>
                  </a:lnTo>
                  <a:lnTo>
                    <a:pt x="3615" y="6413111"/>
                  </a:lnTo>
                  <a:lnTo>
                    <a:pt x="14115" y="6459689"/>
                  </a:lnTo>
                  <a:lnTo>
                    <a:pt x="30976" y="6503465"/>
                  </a:lnTo>
                  <a:lnTo>
                    <a:pt x="53677" y="6543943"/>
                  </a:lnTo>
                  <a:lnTo>
                    <a:pt x="81696" y="6580629"/>
                  </a:lnTo>
                  <a:lnTo>
                    <a:pt x="114509" y="6613028"/>
                  </a:lnTo>
                  <a:lnTo>
                    <a:pt x="151596" y="6640646"/>
                  </a:lnTo>
                  <a:lnTo>
                    <a:pt x="192433" y="6662987"/>
                  </a:lnTo>
                  <a:lnTo>
                    <a:pt x="236500" y="6679558"/>
                  </a:lnTo>
                  <a:lnTo>
                    <a:pt x="283273" y="6689863"/>
                  </a:lnTo>
                  <a:lnTo>
                    <a:pt x="332231" y="6693408"/>
                  </a:lnTo>
                  <a:lnTo>
                    <a:pt x="8683752" y="6693408"/>
                  </a:lnTo>
                  <a:lnTo>
                    <a:pt x="8732710" y="6689863"/>
                  </a:lnTo>
                  <a:lnTo>
                    <a:pt x="8779483" y="6679558"/>
                  </a:lnTo>
                  <a:lnTo>
                    <a:pt x="8823550" y="6662987"/>
                  </a:lnTo>
                  <a:lnTo>
                    <a:pt x="8864387" y="6640646"/>
                  </a:lnTo>
                  <a:lnTo>
                    <a:pt x="8901474" y="6613028"/>
                  </a:lnTo>
                  <a:lnTo>
                    <a:pt x="8934287" y="6580629"/>
                  </a:lnTo>
                  <a:lnTo>
                    <a:pt x="8962306" y="6543943"/>
                  </a:lnTo>
                  <a:lnTo>
                    <a:pt x="8985007" y="6503465"/>
                  </a:lnTo>
                  <a:lnTo>
                    <a:pt x="9001868" y="6459689"/>
                  </a:lnTo>
                  <a:lnTo>
                    <a:pt x="9012368" y="6413111"/>
                  </a:lnTo>
                  <a:lnTo>
                    <a:pt x="9015984" y="6364224"/>
                  </a:lnTo>
                  <a:lnTo>
                    <a:pt x="9015984" y="332231"/>
                  </a:lnTo>
                  <a:lnTo>
                    <a:pt x="9012368" y="283273"/>
                  </a:lnTo>
                  <a:lnTo>
                    <a:pt x="9001868" y="236500"/>
                  </a:lnTo>
                  <a:lnTo>
                    <a:pt x="8985007" y="192433"/>
                  </a:lnTo>
                  <a:lnTo>
                    <a:pt x="8962306" y="151596"/>
                  </a:lnTo>
                  <a:lnTo>
                    <a:pt x="8934287" y="114509"/>
                  </a:lnTo>
                  <a:lnTo>
                    <a:pt x="8901474" y="81696"/>
                  </a:lnTo>
                  <a:lnTo>
                    <a:pt x="8864387" y="53677"/>
                  </a:lnTo>
                  <a:lnTo>
                    <a:pt x="8823550" y="30976"/>
                  </a:lnTo>
                  <a:lnTo>
                    <a:pt x="8779483" y="14115"/>
                  </a:lnTo>
                  <a:lnTo>
                    <a:pt x="8732710" y="3615"/>
                  </a:lnTo>
                  <a:lnTo>
                    <a:pt x="86837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5152" y="509523"/>
              <a:ext cx="9022080" cy="6696709"/>
            </a:xfrm>
            <a:custGeom>
              <a:avLst/>
              <a:gdLst/>
              <a:ahLst/>
              <a:cxnLst/>
              <a:rect l="l" t="t" r="r" b="b"/>
              <a:pathLst>
                <a:path w="9022080" h="6696709">
                  <a:moveTo>
                    <a:pt x="8686800" y="0"/>
                  </a:moveTo>
                  <a:lnTo>
                    <a:pt x="335279" y="0"/>
                  </a:lnTo>
                  <a:lnTo>
                    <a:pt x="301751" y="3048"/>
                  </a:lnTo>
                  <a:lnTo>
                    <a:pt x="234695" y="15240"/>
                  </a:lnTo>
                  <a:lnTo>
                    <a:pt x="149351" y="57911"/>
                  </a:lnTo>
                  <a:lnTo>
                    <a:pt x="76200" y="121920"/>
                  </a:lnTo>
                  <a:lnTo>
                    <a:pt x="27431" y="204216"/>
                  </a:lnTo>
                  <a:lnTo>
                    <a:pt x="3047" y="301751"/>
                  </a:lnTo>
                  <a:lnTo>
                    <a:pt x="0" y="335280"/>
                  </a:lnTo>
                  <a:lnTo>
                    <a:pt x="0" y="6367272"/>
                  </a:lnTo>
                  <a:lnTo>
                    <a:pt x="15238" y="6467856"/>
                  </a:lnTo>
                  <a:lnTo>
                    <a:pt x="57910" y="6553200"/>
                  </a:lnTo>
                  <a:lnTo>
                    <a:pt x="121919" y="6626352"/>
                  </a:lnTo>
                  <a:lnTo>
                    <a:pt x="204215" y="6675120"/>
                  </a:lnTo>
                  <a:lnTo>
                    <a:pt x="284987" y="6696456"/>
                  </a:lnTo>
                  <a:lnTo>
                    <a:pt x="8738616" y="6696456"/>
                  </a:lnTo>
                  <a:lnTo>
                    <a:pt x="8753856" y="6693408"/>
                  </a:lnTo>
                  <a:lnTo>
                    <a:pt x="301751" y="6693408"/>
                  </a:lnTo>
                  <a:lnTo>
                    <a:pt x="268223" y="6687311"/>
                  </a:lnTo>
                  <a:lnTo>
                    <a:pt x="207263" y="6669024"/>
                  </a:lnTo>
                  <a:lnTo>
                    <a:pt x="152400" y="6638545"/>
                  </a:lnTo>
                  <a:lnTo>
                    <a:pt x="103631" y="6598920"/>
                  </a:lnTo>
                  <a:lnTo>
                    <a:pt x="64007" y="6550152"/>
                  </a:lnTo>
                  <a:lnTo>
                    <a:pt x="33528" y="6495288"/>
                  </a:lnTo>
                  <a:lnTo>
                    <a:pt x="15238" y="6434328"/>
                  </a:lnTo>
                  <a:lnTo>
                    <a:pt x="9143" y="6400800"/>
                  </a:lnTo>
                  <a:lnTo>
                    <a:pt x="9143" y="301751"/>
                  </a:lnTo>
                  <a:lnTo>
                    <a:pt x="21335" y="237744"/>
                  </a:lnTo>
                  <a:lnTo>
                    <a:pt x="45719" y="179831"/>
                  </a:lnTo>
                  <a:lnTo>
                    <a:pt x="82295" y="128016"/>
                  </a:lnTo>
                  <a:lnTo>
                    <a:pt x="128015" y="82296"/>
                  </a:lnTo>
                  <a:lnTo>
                    <a:pt x="179831" y="45720"/>
                  </a:lnTo>
                  <a:lnTo>
                    <a:pt x="237744" y="21335"/>
                  </a:lnTo>
                  <a:lnTo>
                    <a:pt x="301751" y="9144"/>
                  </a:lnTo>
                  <a:lnTo>
                    <a:pt x="8753856" y="9144"/>
                  </a:lnTo>
                  <a:lnTo>
                    <a:pt x="8723376" y="3048"/>
                  </a:lnTo>
                  <a:lnTo>
                    <a:pt x="8686800" y="0"/>
                  </a:lnTo>
                  <a:close/>
                </a:path>
                <a:path w="9022080" h="6696709">
                  <a:moveTo>
                    <a:pt x="8753856" y="9144"/>
                  </a:moveTo>
                  <a:lnTo>
                    <a:pt x="8720328" y="9144"/>
                  </a:lnTo>
                  <a:lnTo>
                    <a:pt x="8753856" y="15240"/>
                  </a:lnTo>
                  <a:lnTo>
                    <a:pt x="8784336" y="21335"/>
                  </a:lnTo>
                  <a:lnTo>
                    <a:pt x="8845296" y="45720"/>
                  </a:lnTo>
                  <a:lnTo>
                    <a:pt x="8869680" y="64007"/>
                  </a:lnTo>
                  <a:lnTo>
                    <a:pt x="8897112" y="82296"/>
                  </a:lnTo>
                  <a:lnTo>
                    <a:pt x="8939784" y="128016"/>
                  </a:lnTo>
                  <a:lnTo>
                    <a:pt x="8976360" y="179831"/>
                  </a:lnTo>
                  <a:lnTo>
                    <a:pt x="9000744" y="237744"/>
                  </a:lnTo>
                  <a:lnTo>
                    <a:pt x="9012936" y="301751"/>
                  </a:lnTo>
                  <a:lnTo>
                    <a:pt x="9015984" y="335279"/>
                  </a:lnTo>
                  <a:lnTo>
                    <a:pt x="9015984" y="6367272"/>
                  </a:lnTo>
                  <a:lnTo>
                    <a:pt x="9006840" y="6434328"/>
                  </a:lnTo>
                  <a:lnTo>
                    <a:pt x="8988552" y="6495288"/>
                  </a:lnTo>
                  <a:lnTo>
                    <a:pt x="8958072" y="6550152"/>
                  </a:lnTo>
                  <a:lnTo>
                    <a:pt x="8918448" y="6598920"/>
                  </a:lnTo>
                  <a:lnTo>
                    <a:pt x="8842248" y="6656832"/>
                  </a:lnTo>
                  <a:lnTo>
                    <a:pt x="8784336" y="6681216"/>
                  </a:lnTo>
                  <a:lnTo>
                    <a:pt x="8720328" y="6693408"/>
                  </a:lnTo>
                  <a:lnTo>
                    <a:pt x="8753856" y="6693408"/>
                  </a:lnTo>
                  <a:lnTo>
                    <a:pt x="8817864" y="6675120"/>
                  </a:lnTo>
                  <a:lnTo>
                    <a:pt x="8875776" y="6644640"/>
                  </a:lnTo>
                  <a:lnTo>
                    <a:pt x="8945880" y="6580632"/>
                  </a:lnTo>
                  <a:lnTo>
                    <a:pt x="8982456" y="6525768"/>
                  </a:lnTo>
                  <a:lnTo>
                    <a:pt x="9006840" y="6467856"/>
                  </a:lnTo>
                  <a:lnTo>
                    <a:pt x="9019032" y="6400800"/>
                  </a:lnTo>
                  <a:lnTo>
                    <a:pt x="9022080" y="6367272"/>
                  </a:lnTo>
                  <a:lnTo>
                    <a:pt x="9022080" y="335280"/>
                  </a:lnTo>
                  <a:lnTo>
                    <a:pt x="9006840" y="234696"/>
                  </a:lnTo>
                  <a:lnTo>
                    <a:pt x="8964168" y="149351"/>
                  </a:lnTo>
                  <a:lnTo>
                    <a:pt x="8924544" y="97535"/>
                  </a:lnTo>
                  <a:lnTo>
                    <a:pt x="8872728" y="57911"/>
                  </a:lnTo>
                  <a:lnTo>
                    <a:pt x="8817864" y="27431"/>
                  </a:lnTo>
                  <a:lnTo>
                    <a:pt x="8787384" y="15240"/>
                  </a:lnTo>
                  <a:lnTo>
                    <a:pt x="8753856" y="914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17340" y="838199"/>
            <a:ext cx="2389505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204" dirty="0"/>
              <a:t> </a:t>
            </a:r>
            <a:r>
              <a:rPr spc="-95" dirty="0"/>
              <a:t>type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920496" y="1640332"/>
            <a:ext cx="8430895" cy="5547360"/>
            <a:chOff x="920496" y="1640332"/>
            <a:chExt cx="8430895" cy="5547360"/>
          </a:xfrm>
        </p:grpSpPr>
        <p:sp>
          <p:nvSpPr>
            <p:cNvPr id="7" name="object 7"/>
            <p:cNvSpPr/>
            <p:nvPr/>
          </p:nvSpPr>
          <p:spPr>
            <a:xfrm>
              <a:off x="920496" y="6730491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1120" y="3847083"/>
              <a:ext cx="8010144" cy="287731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25296" y="1640332"/>
              <a:ext cx="8125968" cy="2066544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4294967295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429496729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2563495">
              <a:lnSpc>
                <a:spcPct val="100000"/>
              </a:lnSpc>
              <a:spcBef>
                <a:spcPts val="105"/>
              </a:spcBef>
            </a:pPr>
            <a:r>
              <a:rPr spc="-75" dirty="0"/>
              <a:t>Media</a:t>
            </a:r>
            <a:r>
              <a:rPr spc="-190" dirty="0"/>
              <a:t> </a:t>
            </a:r>
            <a:r>
              <a:rPr spc="-114" dirty="0"/>
              <a:t>Features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920496" y="2018283"/>
            <a:ext cx="8775700" cy="5169535"/>
            <a:chOff x="920496" y="2018283"/>
            <a:chExt cx="8775700" cy="5169535"/>
          </a:xfrm>
        </p:grpSpPr>
        <p:sp>
          <p:nvSpPr>
            <p:cNvPr id="4" name="object 4"/>
            <p:cNvSpPr/>
            <p:nvPr/>
          </p:nvSpPr>
          <p:spPr>
            <a:xfrm>
              <a:off x="920496" y="6730492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96696" y="2018283"/>
              <a:ext cx="8698992" cy="4736592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855980" y="1554480"/>
            <a:ext cx="5665470" cy="4210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2692"/>
              <a:buFont typeface="Arial MT"/>
              <a:buChar char="●"/>
              <a:tabLst>
                <a:tab pos="286385" algn="l"/>
              </a:tabLst>
            </a:pPr>
            <a:r>
              <a:rPr sz="2600" i="1" spc="-270" dirty="0">
                <a:latin typeface="Arial"/>
                <a:cs typeface="Arial"/>
              </a:rPr>
              <a:t>min-</a:t>
            </a:r>
            <a:r>
              <a:rPr sz="2600" i="1" spc="-105" dirty="0">
                <a:latin typeface="Arial"/>
                <a:cs typeface="Arial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i="1" spc="-400" dirty="0">
                <a:latin typeface="Arial"/>
                <a:cs typeface="Arial"/>
              </a:rPr>
              <a:t>max-</a:t>
            </a:r>
            <a:r>
              <a:rPr sz="2600" i="1" spc="-125" dirty="0">
                <a:latin typeface="Arial"/>
                <a:cs typeface="Arial"/>
              </a:rPr>
              <a:t> </a:t>
            </a:r>
            <a:r>
              <a:rPr sz="2600" spc="-235" dirty="0">
                <a:latin typeface="Arial MT"/>
                <a:cs typeface="Arial MT"/>
              </a:rPr>
              <a:t>prefixes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express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constraints.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5"/>
            <a:ext cx="8249018" cy="4701822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>
                <a:latin typeface="Söhne"/>
              </a:rPr>
              <a:t>CSS Media Types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Söhne"/>
              </a:rPr>
              <a:t>CSS media types are used to define different styles for different types of devices or media. 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Söhne"/>
              </a:rPr>
              <a:t>Media types allow you to apply specific styles based on the characteristics of the output device, such as screen, print, or speech.</a:t>
            </a:r>
            <a:endParaRPr lang="en-US" dirty="0">
              <a:latin typeface="Söhne"/>
            </a:endParaRPr>
          </a:p>
          <a:p>
            <a:pPr marL="0" indent="0" algn="l">
              <a:buNone/>
            </a:pPr>
            <a:r>
              <a:rPr lang="en-US" b="0" i="0" dirty="0">
                <a:effectLst/>
                <a:latin typeface="Söhne"/>
              </a:rPr>
              <a:t>This helps create a responsive design that adjusts to different environments.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endParaRPr lang="en-US" b="0" i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05584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5152" y="509523"/>
            <a:ext cx="9022080" cy="6696709"/>
            <a:chOff x="835152" y="509523"/>
            <a:chExt cx="9022080" cy="6696709"/>
          </a:xfrm>
        </p:grpSpPr>
        <p:sp>
          <p:nvSpPr>
            <p:cNvPr id="3" name="object 3"/>
            <p:cNvSpPr/>
            <p:nvPr/>
          </p:nvSpPr>
          <p:spPr>
            <a:xfrm>
              <a:off x="838200" y="512571"/>
              <a:ext cx="9016365" cy="6693534"/>
            </a:xfrm>
            <a:custGeom>
              <a:avLst/>
              <a:gdLst/>
              <a:ahLst/>
              <a:cxnLst/>
              <a:rect l="l" t="t" r="r" b="b"/>
              <a:pathLst>
                <a:path w="9016365" h="6693534">
                  <a:moveTo>
                    <a:pt x="8683752" y="0"/>
                  </a:moveTo>
                  <a:lnTo>
                    <a:pt x="332231" y="0"/>
                  </a:lnTo>
                  <a:lnTo>
                    <a:pt x="283273" y="3615"/>
                  </a:lnTo>
                  <a:lnTo>
                    <a:pt x="236500" y="14115"/>
                  </a:lnTo>
                  <a:lnTo>
                    <a:pt x="192433" y="30976"/>
                  </a:lnTo>
                  <a:lnTo>
                    <a:pt x="151596" y="53677"/>
                  </a:lnTo>
                  <a:lnTo>
                    <a:pt x="114509" y="81696"/>
                  </a:lnTo>
                  <a:lnTo>
                    <a:pt x="81696" y="114509"/>
                  </a:lnTo>
                  <a:lnTo>
                    <a:pt x="53677" y="151596"/>
                  </a:lnTo>
                  <a:lnTo>
                    <a:pt x="30976" y="192433"/>
                  </a:lnTo>
                  <a:lnTo>
                    <a:pt x="14115" y="236500"/>
                  </a:lnTo>
                  <a:lnTo>
                    <a:pt x="3615" y="283273"/>
                  </a:lnTo>
                  <a:lnTo>
                    <a:pt x="0" y="332231"/>
                  </a:lnTo>
                  <a:lnTo>
                    <a:pt x="0" y="6364224"/>
                  </a:lnTo>
                  <a:lnTo>
                    <a:pt x="3615" y="6413111"/>
                  </a:lnTo>
                  <a:lnTo>
                    <a:pt x="14115" y="6459689"/>
                  </a:lnTo>
                  <a:lnTo>
                    <a:pt x="30976" y="6503465"/>
                  </a:lnTo>
                  <a:lnTo>
                    <a:pt x="53677" y="6543943"/>
                  </a:lnTo>
                  <a:lnTo>
                    <a:pt x="81696" y="6580629"/>
                  </a:lnTo>
                  <a:lnTo>
                    <a:pt x="114509" y="6613028"/>
                  </a:lnTo>
                  <a:lnTo>
                    <a:pt x="151596" y="6640646"/>
                  </a:lnTo>
                  <a:lnTo>
                    <a:pt x="192433" y="6662987"/>
                  </a:lnTo>
                  <a:lnTo>
                    <a:pt x="236500" y="6679558"/>
                  </a:lnTo>
                  <a:lnTo>
                    <a:pt x="283273" y="6689863"/>
                  </a:lnTo>
                  <a:lnTo>
                    <a:pt x="332231" y="6693408"/>
                  </a:lnTo>
                  <a:lnTo>
                    <a:pt x="8683752" y="6693408"/>
                  </a:lnTo>
                  <a:lnTo>
                    <a:pt x="8732710" y="6689863"/>
                  </a:lnTo>
                  <a:lnTo>
                    <a:pt x="8779483" y="6679558"/>
                  </a:lnTo>
                  <a:lnTo>
                    <a:pt x="8823550" y="6662987"/>
                  </a:lnTo>
                  <a:lnTo>
                    <a:pt x="8864387" y="6640646"/>
                  </a:lnTo>
                  <a:lnTo>
                    <a:pt x="8901474" y="6613028"/>
                  </a:lnTo>
                  <a:lnTo>
                    <a:pt x="8934287" y="6580629"/>
                  </a:lnTo>
                  <a:lnTo>
                    <a:pt x="8962306" y="6543943"/>
                  </a:lnTo>
                  <a:lnTo>
                    <a:pt x="8985007" y="6503465"/>
                  </a:lnTo>
                  <a:lnTo>
                    <a:pt x="9001868" y="6459689"/>
                  </a:lnTo>
                  <a:lnTo>
                    <a:pt x="9012368" y="6413111"/>
                  </a:lnTo>
                  <a:lnTo>
                    <a:pt x="9015984" y="6364224"/>
                  </a:lnTo>
                  <a:lnTo>
                    <a:pt x="9015984" y="332231"/>
                  </a:lnTo>
                  <a:lnTo>
                    <a:pt x="9012368" y="283273"/>
                  </a:lnTo>
                  <a:lnTo>
                    <a:pt x="9001868" y="236500"/>
                  </a:lnTo>
                  <a:lnTo>
                    <a:pt x="8985007" y="192433"/>
                  </a:lnTo>
                  <a:lnTo>
                    <a:pt x="8962306" y="151596"/>
                  </a:lnTo>
                  <a:lnTo>
                    <a:pt x="8934287" y="114509"/>
                  </a:lnTo>
                  <a:lnTo>
                    <a:pt x="8901474" y="81696"/>
                  </a:lnTo>
                  <a:lnTo>
                    <a:pt x="8864387" y="53677"/>
                  </a:lnTo>
                  <a:lnTo>
                    <a:pt x="8823550" y="30976"/>
                  </a:lnTo>
                  <a:lnTo>
                    <a:pt x="8779483" y="14115"/>
                  </a:lnTo>
                  <a:lnTo>
                    <a:pt x="8732710" y="3615"/>
                  </a:lnTo>
                  <a:lnTo>
                    <a:pt x="86837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5152" y="509523"/>
              <a:ext cx="9022080" cy="6696709"/>
            </a:xfrm>
            <a:custGeom>
              <a:avLst/>
              <a:gdLst/>
              <a:ahLst/>
              <a:cxnLst/>
              <a:rect l="l" t="t" r="r" b="b"/>
              <a:pathLst>
                <a:path w="9022080" h="6696709">
                  <a:moveTo>
                    <a:pt x="8686800" y="0"/>
                  </a:moveTo>
                  <a:lnTo>
                    <a:pt x="335279" y="0"/>
                  </a:lnTo>
                  <a:lnTo>
                    <a:pt x="301751" y="3048"/>
                  </a:lnTo>
                  <a:lnTo>
                    <a:pt x="234695" y="15240"/>
                  </a:lnTo>
                  <a:lnTo>
                    <a:pt x="149351" y="57911"/>
                  </a:lnTo>
                  <a:lnTo>
                    <a:pt x="76200" y="121920"/>
                  </a:lnTo>
                  <a:lnTo>
                    <a:pt x="27431" y="204216"/>
                  </a:lnTo>
                  <a:lnTo>
                    <a:pt x="3047" y="301751"/>
                  </a:lnTo>
                  <a:lnTo>
                    <a:pt x="0" y="335280"/>
                  </a:lnTo>
                  <a:lnTo>
                    <a:pt x="0" y="6367272"/>
                  </a:lnTo>
                  <a:lnTo>
                    <a:pt x="15238" y="6467856"/>
                  </a:lnTo>
                  <a:lnTo>
                    <a:pt x="57910" y="6553200"/>
                  </a:lnTo>
                  <a:lnTo>
                    <a:pt x="121919" y="6626352"/>
                  </a:lnTo>
                  <a:lnTo>
                    <a:pt x="204215" y="6675120"/>
                  </a:lnTo>
                  <a:lnTo>
                    <a:pt x="284987" y="6696456"/>
                  </a:lnTo>
                  <a:lnTo>
                    <a:pt x="8738616" y="6696456"/>
                  </a:lnTo>
                  <a:lnTo>
                    <a:pt x="8753856" y="6693408"/>
                  </a:lnTo>
                  <a:lnTo>
                    <a:pt x="301751" y="6693408"/>
                  </a:lnTo>
                  <a:lnTo>
                    <a:pt x="268223" y="6687311"/>
                  </a:lnTo>
                  <a:lnTo>
                    <a:pt x="207263" y="6669024"/>
                  </a:lnTo>
                  <a:lnTo>
                    <a:pt x="152400" y="6638545"/>
                  </a:lnTo>
                  <a:lnTo>
                    <a:pt x="103631" y="6598920"/>
                  </a:lnTo>
                  <a:lnTo>
                    <a:pt x="64007" y="6550152"/>
                  </a:lnTo>
                  <a:lnTo>
                    <a:pt x="33528" y="6495288"/>
                  </a:lnTo>
                  <a:lnTo>
                    <a:pt x="15238" y="6434328"/>
                  </a:lnTo>
                  <a:lnTo>
                    <a:pt x="9143" y="6400800"/>
                  </a:lnTo>
                  <a:lnTo>
                    <a:pt x="9143" y="301751"/>
                  </a:lnTo>
                  <a:lnTo>
                    <a:pt x="21335" y="237744"/>
                  </a:lnTo>
                  <a:lnTo>
                    <a:pt x="45719" y="179831"/>
                  </a:lnTo>
                  <a:lnTo>
                    <a:pt x="82295" y="128016"/>
                  </a:lnTo>
                  <a:lnTo>
                    <a:pt x="128015" y="82296"/>
                  </a:lnTo>
                  <a:lnTo>
                    <a:pt x="179831" y="45720"/>
                  </a:lnTo>
                  <a:lnTo>
                    <a:pt x="237744" y="21335"/>
                  </a:lnTo>
                  <a:lnTo>
                    <a:pt x="301751" y="9144"/>
                  </a:lnTo>
                  <a:lnTo>
                    <a:pt x="8753856" y="9144"/>
                  </a:lnTo>
                  <a:lnTo>
                    <a:pt x="8723376" y="3048"/>
                  </a:lnTo>
                  <a:lnTo>
                    <a:pt x="8686800" y="0"/>
                  </a:lnTo>
                  <a:close/>
                </a:path>
                <a:path w="9022080" h="6696709">
                  <a:moveTo>
                    <a:pt x="8753856" y="9144"/>
                  </a:moveTo>
                  <a:lnTo>
                    <a:pt x="8720328" y="9144"/>
                  </a:lnTo>
                  <a:lnTo>
                    <a:pt x="8753856" y="15240"/>
                  </a:lnTo>
                  <a:lnTo>
                    <a:pt x="8784336" y="21335"/>
                  </a:lnTo>
                  <a:lnTo>
                    <a:pt x="8845296" y="45720"/>
                  </a:lnTo>
                  <a:lnTo>
                    <a:pt x="8869680" y="64007"/>
                  </a:lnTo>
                  <a:lnTo>
                    <a:pt x="8897112" y="82296"/>
                  </a:lnTo>
                  <a:lnTo>
                    <a:pt x="8939784" y="128016"/>
                  </a:lnTo>
                  <a:lnTo>
                    <a:pt x="8976360" y="179831"/>
                  </a:lnTo>
                  <a:lnTo>
                    <a:pt x="9000744" y="237744"/>
                  </a:lnTo>
                  <a:lnTo>
                    <a:pt x="9012936" y="301751"/>
                  </a:lnTo>
                  <a:lnTo>
                    <a:pt x="9015984" y="335279"/>
                  </a:lnTo>
                  <a:lnTo>
                    <a:pt x="9015984" y="6367272"/>
                  </a:lnTo>
                  <a:lnTo>
                    <a:pt x="9006840" y="6434328"/>
                  </a:lnTo>
                  <a:lnTo>
                    <a:pt x="8988552" y="6495288"/>
                  </a:lnTo>
                  <a:lnTo>
                    <a:pt x="8958072" y="6550152"/>
                  </a:lnTo>
                  <a:lnTo>
                    <a:pt x="8918448" y="6598920"/>
                  </a:lnTo>
                  <a:lnTo>
                    <a:pt x="8842248" y="6656832"/>
                  </a:lnTo>
                  <a:lnTo>
                    <a:pt x="8784336" y="6681216"/>
                  </a:lnTo>
                  <a:lnTo>
                    <a:pt x="8720328" y="6693408"/>
                  </a:lnTo>
                  <a:lnTo>
                    <a:pt x="8753856" y="6693408"/>
                  </a:lnTo>
                  <a:lnTo>
                    <a:pt x="8817864" y="6675120"/>
                  </a:lnTo>
                  <a:lnTo>
                    <a:pt x="8875776" y="6644640"/>
                  </a:lnTo>
                  <a:lnTo>
                    <a:pt x="8945880" y="6580632"/>
                  </a:lnTo>
                  <a:lnTo>
                    <a:pt x="8982456" y="6525768"/>
                  </a:lnTo>
                  <a:lnTo>
                    <a:pt x="9006840" y="6467856"/>
                  </a:lnTo>
                  <a:lnTo>
                    <a:pt x="9019032" y="6400800"/>
                  </a:lnTo>
                  <a:lnTo>
                    <a:pt x="9022080" y="6367272"/>
                  </a:lnTo>
                  <a:lnTo>
                    <a:pt x="9022080" y="335280"/>
                  </a:lnTo>
                  <a:lnTo>
                    <a:pt x="9006840" y="234696"/>
                  </a:lnTo>
                  <a:lnTo>
                    <a:pt x="8964168" y="149351"/>
                  </a:lnTo>
                  <a:lnTo>
                    <a:pt x="8924544" y="97535"/>
                  </a:lnTo>
                  <a:lnTo>
                    <a:pt x="8872728" y="57911"/>
                  </a:lnTo>
                  <a:lnTo>
                    <a:pt x="8817864" y="27431"/>
                  </a:lnTo>
                  <a:lnTo>
                    <a:pt x="8787384" y="15240"/>
                  </a:lnTo>
                  <a:lnTo>
                    <a:pt x="8753856" y="914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34310">
              <a:lnSpc>
                <a:spcPct val="100000"/>
              </a:lnSpc>
              <a:spcBef>
                <a:spcPts val="100"/>
              </a:spcBef>
            </a:pPr>
            <a:r>
              <a:rPr sz="3600" spc="-65" dirty="0"/>
              <a:t>Media</a:t>
            </a:r>
            <a:r>
              <a:rPr sz="3600" spc="-170" dirty="0"/>
              <a:t> </a:t>
            </a:r>
            <a:r>
              <a:rPr sz="3600" spc="-110" dirty="0"/>
              <a:t>Features</a:t>
            </a:r>
            <a:endParaRPr sz="3600"/>
          </a:p>
        </p:txBody>
      </p:sp>
      <p:sp>
        <p:nvSpPr>
          <p:cNvPr id="6" name="object 6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4296" y="799083"/>
            <a:ext cx="8851392" cy="5946647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4294967295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429496729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823085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185" dirty="0"/>
              <a:t> </a:t>
            </a:r>
            <a:r>
              <a:rPr spc="-120" dirty="0"/>
              <a:t>query</a:t>
            </a:r>
            <a:r>
              <a:rPr spc="-160" dirty="0"/>
              <a:t> </a:t>
            </a:r>
            <a:r>
              <a:rPr spc="-120" dirty="0"/>
              <a:t>examples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24000"/>
            <a:ext cx="8575040" cy="4928870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286385" marR="5080" indent="-286385">
              <a:lnSpc>
                <a:spcPts val="2810"/>
              </a:lnSpc>
              <a:spcBef>
                <a:spcPts val="44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60" dirty="0">
                <a:latin typeface="Arial MT"/>
                <a:cs typeface="Arial MT"/>
              </a:rPr>
              <a:t>If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browser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window</a:t>
            </a:r>
            <a:r>
              <a:rPr sz="2600" spc="-5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600px</a:t>
            </a:r>
            <a:r>
              <a:rPr sz="2600" spc="-60" dirty="0">
                <a:latin typeface="Arial MT"/>
                <a:cs typeface="Arial MT"/>
              </a:rPr>
              <a:t> </a:t>
            </a:r>
            <a:r>
              <a:rPr sz="2600" spc="-140" dirty="0">
                <a:latin typeface="Arial MT"/>
                <a:cs typeface="Arial MT"/>
              </a:rPr>
              <a:t>or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smaller,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75" dirty="0">
                <a:latin typeface="Arial MT"/>
                <a:cs typeface="Arial MT"/>
              </a:rPr>
              <a:t>background</a:t>
            </a:r>
            <a:r>
              <a:rPr sz="2600" spc="-45" dirty="0">
                <a:latin typeface="Arial MT"/>
                <a:cs typeface="Arial MT"/>
              </a:rPr>
              <a:t> </a:t>
            </a:r>
            <a:r>
              <a:rPr sz="2600" spc="-170" dirty="0">
                <a:latin typeface="Arial MT"/>
                <a:cs typeface="Arial MT"/>
              </a:rPr>
              <a:t>color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-20" dirty="0">
                <a:latin typeface="Arial MT"/>
                <a:cs typeface="Arial MT"/>
              </a:rPr>
              <a:t>will </a:t>
            </a:r>
            <a:r>
              <a:rPr sz="2600" spc="-355" dirty="0">
                <a:latin typeface="Arial MT"/>
                <a:cs typeface="Arial MT"/>
              </a:rPr>
              <a:t>be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65" dirty="0">
                <a:latin typeface="Arial MT"/>
                <a:cs typeface="Arial MT"/>
              </a:rPr>
              <a:t>lightblue:</a:t>
            </a:r>
            <a:endParaRPr sz="2600">
              <a:latin typeface="Arial MT"/>
              <a:cs typeface="Arial MT"/>
            </a:endParaRPr>
          </a:p>
          <a:p>
            <a:pPr marL="161925" marR="2884805" indent="-149860">
              <a:lnSpc>
                <a:spcPts val="2810"/>
              </a:lnSpc>
              <a:spcBef>
                <a:spcPts val="600"/>
              </a:spcBef>
            </a:pPr>
            <a:r>
              <a:rPr sz="2600" spc="-295" dirty="0">
                <a:latin typeface="Arial MT"/>
                <a:cs typeface="Arial MT"/>
              </a:rPr>
              <a:t>@media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only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screen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20" dirty="0">
                <a:latin typeface="Arial MT"/>
                <a:cs typeface="Arial MT"/>
              </a:rPr>
              <a:t>(max-</a:t>
            </a:r>
            <a:r>
              <a:rPr sz="2600" spc="-120" dirty="0">
                <a:latin typeface="Arial MT"/>
                <a:cs typeface="Arial MT"/>
              </a:rPr>
              <a:t>width:</a:t>
            </a:r>
            <a:r>
              <a:rPr sz="2600" spc="-150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600px)</a:t>
            </a:r>
            <a:r>
              <a:rPr sz="2600" spc="-45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 </a:t>
            </a:r>
            <a:r>
              <a:rPr sz="2600" spc="-290" dirty="0">
                <a:latin typeface="Arial MT"/>
                <a:cs typeface="Arial MT"/>
              </a:rPr>
              <a:t>body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311150">
              <a:lnSpc>
                <a:spcPts val="2610"/>
              </a:lnSpc>
            </a:pPr>
            <a:r>
              <a:rPr sz="2600" spc="-260" dirty="0">
                <a:latin typeface="Arial MT"/>
                <a:cs typeface="Arial MT"/>
              </a:rPr>
              <a:t>background-</a:t>
            </a:r>
            <a:r>
              <a:rPr sz="2600" spc="-145" dirty="0">
                <a:latin typeface="Arial MT"/>
                <a:cs typeface="Arial MT"/>
              </a:rPr>
              <a:t>color:</a:t>
            </a:r>
            <a:r>
              <a:rPr sz="2600" spc="-10" dirty="0">
                <a:latin typeface="Arial MT"/>
                <a:cs typeface="Arial MT"/>
              </a:rPr>
              <a:t> </a:t>
            </a:r>
            <a:r>
              <a:rPr sz="2600" spc="-50" dirty="0">
                <a:latin typeface="Arial MT"/>
                <a:cs typeface="Arial MT"/>
              </a:rPr>
              <a:t>lightblue;</a:t>
            </a:r>
            <a:endParaRPr sz="2600">
              <a:latin typeface="Arial MT"/>
              <a:cs typeface="Arial MT"/>
            </a:endParaRPr>
          </a:p>
          <a:p>
            <a:pPr marL="161925">
              <a:lnSpc>
                <a:spcPts val="2810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ts val="2965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 marR="501650" indent="-12065">
              <a:lnSpc>
                <a:spcPct val="109200"/>
              </a:lnSpc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15" dirty="0">
                <a:latin typeface="Arial MT"/>
                <a:cs typeface="Arial MT"/>
              </a:rPr>
              <a:t>	Hide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an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element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95" dirty="0">
                <a:latin typeface="Arial MT"/>
                <a:cs typeface="Arial MT"/>
              </a:rPr>
              <a:t>when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browser's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145" dirty="0">
                <a:latin typeface="Arial MT"/>
                <a:cs typeface="Arial MT"/>
              </a:rPr>
              <a:t>width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is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600px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wide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40" dirty="0">
                <a:latin typeface="Arial MT"/>
                <a:cs typeface="Arial MT"/>
              </a:rPr>
              <a:t>or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75" dirty="0">
                <a:latin typeface="Arial MT"/>
                <a:cs typeface="Arial MT"/>
              </a:rPr>
              <a:t>less: </a:t>
            </a:r>
            <a:r>
              <a:rPr sz="2600" spc="-295" dirty="0">
                <a:latin typeface="Arial MT"/>
                <a:cs typeface="Arial MT"/>
              </a:rPr>
              <a:t>@media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screen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(max-</a:t>
            </a:r>
            <a:r>
              <a:rPr sz="2600" spc="-120" dirty="0">
                <a:latin typeface="Arial MT"/>
                <a:cs typeface="Arial MT"/>
              </a:rPr>
              <a:t>width:</a:t>
            </a:r>
            <a:r>
              <a:rPr sz="2600" spc="-155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600px)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311150" marR="6610350" indent="-149860">
              <a:lnSpc>
                <a:spcPts val="2810"/>
              </a:lnSpc>
              <a:spcBef>
                <a:spcPts val="40"/>
              </a:spcBef>
            </a:pPr>
            <a:r>
              <a:rPr sz="2600" spc="-250" dirty="0">
                <a:latin typeface="Arial MT"/>
                <a:cs typeface="Arial MT"/>
              </a:rPr>
              <a:t>div.example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315" dirty="0">
                <a:latin typeface="Arial MT"/>
                <a:cs typeface="Arial MT"/>
              </a:rPr>
              <a:t>{ </a:t>
            </a:r>
            <a:r>
              <a:rPr sz="2600" spc="-235" dirty="0">
                <a:latin typeface="Arial MT"/>
                <a:cs typeface="Arial MT"/>
              </a:rPr>
              <a:t>display: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none;</a:t>
            </a:r>
            <a:endParaRPr sz="2600">
              <a:latin typeface="Arial MT"/>
              <a:cs typeface="Arial MT"/>
            </a:endParaRPr>
          </a:p>
          <a:p>
            <a:pPr marL="161925">
              <a:lnSpc>
                <a:spcPts val="2610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ts val="2965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823085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185" dirty="0"/>
              <a:t> </a:t>
            </a:r>
            <a:r>
              <a:rPr spc="-120" dirty="0"/>
              <a:t>query</a:t>
            </a:r>
            <a:r>
              <a:rPr spc="-160" dirty="0"/>
              <a:t> </a:t>
            </a:r>
            <a:r>
              <a:rPr spc="-120" dirty="0"/>
              <a:t>examples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08761"/>
            <a:ext cx="8590280" cy="4998085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285115" marR="5080" indent="-273050" algn="just">
              <a:lnSpc>
                <a:spcPct val="80000"/>
              </a:lnSpc>
              <a:spcBef>
                <a:spcPts val="635"/>
              </a:spcBef>
              <a:buClr>
                <a:srgbClr val="D24716"/>
              </a:buClr>
              <a:buSzPct val="84090"/>
              <a:buChar char="●"/>
              <a:tabLst>
                <a:tab pos="286385" algn="l"/>
              </a:tabLst>
            </a:pPr>
            <a:r>
              <a:rPr sz="2200" spc="-440" dirty="0">
                <a:latin typeface="Arial MT"/>
                <a:cs typeface="Arial MT"/>
              </a:rPr>
              <a:t>Use</a:t>
            </a:r>
            <a:r>
              <a:rPr sz="2200" spc="285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mediaqueries</a:t>
            </a:r>
            <a:r>
              <a:rPr sz="2200" spc="100" dirty="0">
                <a:latin typeface="Arial MT"/>
                <a:cs typeface="Arial MT"/>
              </a:rPr>
              <a:t> </a:t>
            </a:r>
            <a:r>
              <a:rPr sz="2200" spc="-155" dirty="0">
                <a:latin typeface="Arial MT"/>
                <a:cs typeface="Arial MT"/>
              </a:rPr>
              <a:t>to</a:t>
            </a:r>
            <a:r>
              <a:rPr sz="2200" spc="5" dirty="0">
                <a:latin typeface="Arial MT"/>
                <a:cs typeface="Arial MT"/>
              </a:rPr>
              <a:t> </a:t>
            </a:r>
            <a:r>
              <a:rPr sz="2200" spc="-355" dirty="0">
                <a:latin typeface="Arial MT"/>
                <a:cs typeface="Arial MT"/>
              </a:rPr>
              <a:t>set</a:t>
            </a:r>
            <a:r>
              <a:rPr sz="2200" spc="200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the</a:t>
            </a:r>
            <a:r>
              <a:rPr sz="2200" spc="135" dirty="0">
                <a:latin typeface="Arial MT"/>
                <a:cs typeface="Arial MT"/>
              </a:rPr>
              <a:t> </a:t>
            </a:r>
            <a:r>
              <a:rPr sz="2200" spc="-215" dirty="0">
                <a:latin typeface="Arial MT"/>
                <a:cs typeface="Arial MT"/>
              </a:rPr>
              <a:t>background-</a:t>
            </a:r>
            <a:r>
              <a:rPr sz="2200" spc="-155" dirty="0">
                <a:latin typeface="Arial MT"/>
                <a:cs typeface="Arial MT"/>
              </a:rPr>
              <a:t>color</a:t>
            </a:r>
            <a:r>
              <a:rPr sz="2200" spc="5" dirty="0">
                <a:latin typeface="Arial MT"/>
                <a:cs typeface="Arial MT"/>
              </a:rPr>
              <a:t> </a:t>
            </a:r>
            <a:r>
              <a:rPr sz="2200" spc="-155" dirty="0">
                <a:latin typeface="Arial MT"/>
                <a:cs typeface="Arial MT"/>
              </a:rPr>
              <a:t>to</a:t>
            </a:r>
            <a:r>
              <a:rPr sz="2200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lavender</a:t>
            </a:r>
            <a:r>
              <a:rPr sz="2200" spc="105" dirty="0">
                <a:latin typeface="Arial MT"/>
                <a:cs typeface="Arial MT"/>
              </a:rPr>
              <a:t> </a:t>
            </a:r>
            <a:r>
              <a:rPr sz="2200" spc="-10" dirty="0">
                <a:latin typeface="Arial MT"/>
                <a:cs typeface="Arial MT"/>
              </a:rPr>
              <a:t>if</a:t>
            </a:r>
            <a:r>
              <a:rPr sz="2200" spc="30" dirty="0">
                <a:latin typeface="Arial MT"/>
                <a:cs typeface="Arial MT"/>
              </a:rPr>
              <a:t> </a:t>
            </a:r>
            <a:r>
              <a:rPr sz="2200" spc="-280" dirty="0">
                <a:latin typeface="Arial MT"/>
                <a:cs typeface="Arial MT"/>
              </a:rPr>
              <a:t>the</a:t>
            </a:r>
            <a:r>
              <a:rPr sz="2200" spc="125" dirty="0">
                <a:latin typeface="Arial MT"/>
                <a:cs typeface="Arial MT"/>
              </a:rPr>
              <a:t> </a:t>
            </a:r>
            <a:r>
              <a:rPr sz="2200" spc="-145" dirty="0">
                <a:latin typeface="Arial MT"/>
                <a:cs typeface="Arial MT"/>
              </a:rPr>
              <a:t>viewport</a:t>
            </a:r>
            <a:r>
              <a:rPr sz="2200" spc="105" dirty="0">
                <a:latin typeface="Arial MT"/>
                <a:cs typeface="Arial MT"/>
              </a:rPr>
              <a:t> </a:t>
            </a:r>
            <a:r>
              <a:rPr sz="2200" spc="-385" dirty="0">
                <a:latin typeface="Arial MT"/>
                <a:cs typeface="Arial MT"/>
              </a:rPr>
              <a:t>is</a:t>
            </a:r>
            <a:r>
              <a:rPr sz="2200" spc="229" dirty="0">
                <a:latin typeface="Arial MT"/>
                <a:cs typeface="Arial MT"/>
              </a:rPr>
              <a:t> </a:t>
            </a:r>
            <a:r>
              <a:rPr sz="2200" spc="-25" dirty="0">
                <a:latin typeface="Arial MT"/>
                <a:cs typeface="Arial MT"/>
              </a:rPr>
              <a:t>800 	</a:t>
            </a:r>
            <a:r>
              <a:rPr sz="2200" spc="-210" dirty="0">
                <a:latin typeface="Arial MT"/>
                <a:cs typeface="Arial MT"/>
              </a:rPr>
              <a:t>pixels</a:t>
            </a:r>
            <a:r>
              <a:rPr sz="2200" spc="55" dirty="0">
                <a:latin typeface="Arial MT"/>
                <a:cs typeface="Arial MT"/>
              </a:rPr>
              <a:t> </a:t>
            </a:r>
            <a:r>
              <a:rPr sz="2200" spc="-220" dirty="0">
                <a:latin typeface="Arial MT"/>
                <a:cs typeface="Arial MT"/>
              </a:rPr>
              <a:t>wide</a:t>
            </a:r>
            <a:r>
              <a:rPr sz="2200" spc="65" dirty="0">
                <a:latin typeface="Arial MT"/>
                <a:cs typeface="Arial MT"/>
              </a:rPr>
              <a:t> </a:t>
            </a:r>
            <a:r>
              <a:rPr sz="2200" spc="-170" dirty="0">
                <a:latin typeface="Arial MT"/>
                <a:cs typeface="Arial MT"/>
              </a:rPr>
              <a:t>or</a:t>
            </a:r>
            <a:r>
              <a:rPr sz="2200" spc="20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wider,</a:t>
            </a:r>
            <a:r>
              <a:rPr sz="2200" spc="30" dirty="0">
                <a:latin typeface="Arial MT"/>
                <a:cs typeface="Arial MT"/>
              </a:rPr>
              <a:t> </a:t>
            </a:r>
            <a:r>
              <a:rPr sz="2200" spc="-175" dirty="0">
                <a:latin typeface="Arial MT"/>
                <a:cs typeface="Arial MT"/>
              </a:rPr>
              <a:t>to</a:t>
            </a:r>
            <a:r>
              <a:rPr sz="2200" spc="20" dirty="0">
                <a:latin typeface="Arial MT"/>
                <a:cs typeface="Arial MT"/>
              </a:rPr>
              <a:t> </a:t>
            </a:r>
            <a:r>
              <a:rPr sz="2200" spc="-190" dirty="0">
                <a:latin typeface="Arial MT"/>
                <a:cs typeface="Arial MT"/>
              </a:rPr>
              <a:t>lightgreen</a:t>
            </a:r>
            <a:r>
              <a:rPr sz="2200" spc="40" dirty="0">
                <a:latin typeface="Arial MT"/>
                <a:cs typeface="Arial MT"/>
              </a:rPr>
              <a:t> </a:t>
            </a:r>
            <a:r>
              <a:rPr sz="2200" spc="-10" dirty="0">
                <a:latin typeface="Arial MT"/>
                <a:cs typeface="Arial MT"/>
              </a:rPr>
              <a:t>if</a:t>
            </a:r>
            <a:r>
              <a:rPr sz="2200" spc="-50" dirty="0">
                <a:latin typeface="Arial MT"/>
                <a:cs typeface="Arial MT"/>
              </a:rPr>
              <a:t> </a:t>
            </a:r>
            <a:r>
              <a:rPr sz="2200" spc="-280" dirty="0">
                <a:latin typeface="Arial MT"/>
                <a:cs typeface="Arial MT"/>
              </a:rPr>
              <a:t>the</a:t>
            </a:r>
            <a:r>
              <a:rPr sz="2200" spc="130" dirty="0">
                <a:latin typeface="Arial MT"/>
                <a:cs typeface="Arial MT"/>
              </a:rPr>
              <a:t> </a:t>
            </a:r>
            <a:r>
              <a:rPr sz="2200" spc="-145" dirty="0">
                <a:latin typeface="Arial MT"/>
                <a:cs typeface="Arial MT"/>
              </a:rPr>
              <a:t>viewport</a:t>
            </a:r>
            <a:r>
              <a:rPr sz="2200" spc="95" dirty="0">
                <a:latin typeface="Arial MT"/>
                <a:cs typeface="Arial MT"/>
              </a:rPr>
              <a:t> </a:t>
            </a:r>
            <a:r>
              <a:rPr sz="2200" spc="-385" dirty="0">
                <a:latin typeface="Arial MT"/>
                <a:cs typeface="Arial MT"/>
              </a:rPr>
              <a:t>is</a:t>
            </a:r>
            <a:r>
              <a:rPr sz="2200" spc="229" dirty="0">
                <a:latin typeface="Arial MT"/>
                <a:cs typeface="Arial MT"/>
              </a:rPr>
              <a:t> </a:t>
            </a:r>
            <a:r>
              <a:rPr sz="2200" spc="-275" dirty="0">
                <a:latin typeface="Arial MT"/>
                <a:cs typeface="Arial MT"/>
              </a:rPr>
              <a:t>between</a:t>
            </a:r>
            <a:r>
              <a:rPr sz="2200" spc="125" dirty="0">
                <a:latin typeface="Arial MT"/>
                <a:cs typeface="Arial MT"/>
              </a:rPr>
              <a:t> </a:t>
            </a:r>
            <a:r>
              <a:rPr sz="2200" spc="-320" dirty="0">
                <a:latin typeface="Arial MT"/>
                <a:cs typeface="Arial MT"/>
              </a:rPr>
              <a:t>400</a:t>
            </a:r>
            <a:r>
              <a:rPr sz="2200" spc="170" dirty="0">
                <a:latin typeface="Arial MT"/>
                <a:cs typeface="Arial MT"/>
              </a:rPr>
              <a:t> </a:t>
            </a:r>
            <a:r>
              <a:rPr sz="2200" spc="-430" dirty="0">
                <a:latin typeface="Arial MT"/>
                <a:cs typeface="Arial MT"/>
              </a:rPr>
              <a:t>and</a:t>
            </a:r>
            <a:r>
              <a:rPr sz="2200" spc="275" dirty="0">
                <a:latin typeface="Arial MT"/>
                <a:cs typeface="Arial MT"/>
              </a:rPr>
              <a:t> </a:t>
            </a:r>
            <a:r>
              <a:rPr sz="2200" spc="-310" dirty="0">
                <a:latin typeface="Arial MT"/>
                <a:cs typeface="Arial MT"/>
              </a:rPr>
              <a:t>799</a:t>
            </a:r>
            <a:r>
              <a:rPr sz="2200" spc="155" dirty="0">
                <a:latin typeface="Arial MT"/>
                <a:cs typeface="Arial MT"/>
              </a:rPr>
              <a:t> </a:t>
            </a:r>
            <a:r>
              <a:rPr sz="2200" spc="-10" dirty="0">
                <a:latin typeface="Arial MT"/>
                <a:cs typeface="Arial MT"/>
              </a:rPr>
              <a:t>pixels 	</a:t>
            </a:r>
            <a:r>
              <a:rPr sz="2200" spc="-150" dirty="0">
                <a:latin typeface="Arial MT"/>
                <a:cs typeface="Arial MT"/>
              </a:rPr>
              <a:t>wide.</a:t>
            </a:r>
            <a:r>
              <a:rPr sz="2200" spc="-180" dirty="0">
                <a:latin typeface="Arial MT"/>
                <a:cs typeface="Arial MT"/>
              </a:rPr>
              <a:t> </a:t>
            </a:r>
            <a:r>
              <a:rPr sz="2200" spc="-50" dirty="0">
                <a:latin typeface="Arial MT"/>
                <a:cs typeface="Arial MT"/>
              </a:rPr>
              <a:t>If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130" dirty="0">
                <a:latin typeface="Arial MT"/>
                <a:cs typeface="Arial MT"/>
              </a:rPr>
              <a:t>viewport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is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smaller</a:t>
            </a:r>
            <a:r>
              <a:rPr sz="2200" spc="-125" dirty="0">
                <a:latin typeface="Arial MT"/>
                <a:cs typeface="Arial MT"/>
              </a:rPr>
              <a:t> </a:t>
            </a:r>
            <a:r>
              <a:rPr sz="2200" spc="-225" dirty="0">
                <a:latin typeface="Arial MT"/>
                <a:cs typeface="Arial MT"/>
              </a:rPr>
              <a:t>than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400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155" dirty="0">
                <a:latin typeface="Arial MT"/>
                <a:cs typeface="Arial MT"/>
              </a:rPr>
              <a:t>pixels,</a:t>
            </a:r>
            <a:r>
              <a:rPr sz="2200" spc="-204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the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background-</a:t>
            </a:r>
            <a:r>
              <a:rPr sz="2200" spc="-140" dirty="0">
                <a:latin typeface="Arial MT"/>
                <a:cs typeface="Arial MT"/>
              </a:rPr>
              <a:t>color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is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85" dirty="0">
                <a:latin typeface="Arial MT"/>
                <a:cs typeface="Arial MT"/>
              </a:rPr>
              <a:t>lightblue:</a:t>
            </a:r>
            <a:endParaRPr sz="2200">
              <a:latin typeface="Arial MT"/>
              <a:cs typeface="Arial MT"/>
            </a:endParaRPr>
          </a:p>
          <a:p>
            <a:pPr marL="265430">
              <a:lnSpc>
                <a:spcPts val="2375"/>
              </a:lnSpc>
              <a:spcBef>
                <a:spcPts val="70"/>
              </a:spcBef>
            </a:pPr>
            <a:r>
              <a:rPr sz="2200" spc="-229" dirty="0">
                <a:latin typeface="Arial MT"/>
                <a:cs typeface="Arial MT"/>
              </a:rPr>
              <a:t>body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110"/>
              </a:lnSpc>
            </a:pPr>
            <a:r>
              <a:rPr sz="2200" spc="-215" dirty="0">
                <a:latin typeface="Arial MT"/>
                <a:cs typeface="Arial MT"/>
              </a:rPr>
              <a:t>background-</a:t>
            </a:r>
            <a:r>
              <a:rPr sz="2200" spc="-114" dirty="0">
                <a:latin typeface="Arial MT"/>
                <a:cs typeface="Arial MT"/>
              </a:rPr>
              <a:t>color: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25" dirty="0">
                <a:latin typeface="Arial MT"/>
                <a:cs typeface="Arial MT"/>
              </a:rPr>
              <a:t>lightblue;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375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40335" marR="4301490" indent="-128270">
              <a:lnSpc>
                <a:spcPct val="80000"/>
              </a:lnSpc>
              <a:spcBef>
                <a:spcPts val="2115"/>
              </a:spcBef>
            </a:pPr>
            <a:r>
              <a:rPr sz="2200" spc="-245" dirty="0">
                <a:latin typeface="Arial MT"/>
                <a:cs typeface="Arial MT"/>
              </a:rPr>
              <a:t>@media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screen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and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125" dirty="0">
                <a:latin typeface="Arial MT"/>
                <a:cs typeface="Arial MT"/>
              </a:rPr>
              <a:t>(min-</a:t>
            </a: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204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400px)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 </a:t>
            </a:r>
            <a:r>
              <a:rPr sz="2200" spc="-229" dirty="0">
                <a:latin typeface="Arial MT"/>
                <a:cs typeface="Arial MT"/>
              </a:rPr>
              <a:t>body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265430">
              <a:lnSpc>
                <a:spcPts val="1850"/>
              </a:lnSpc>
            </a:pPr>
            <a:r>
              <a:rPr sz="2200" spc="-215" dirty="0">
                <a:latin typeface="Arial MT"/>
                <a:cs typeface="Arial MT"/>
              </a:rPr>
              <a:t>background-</a:t>
            </a:r>
            <a:r>
              <a:rPr sz="2200" spc="-114" dirty="0">
                <a:latin typeface="Arial MT"/>
                <a:cs typeface="Arial MT"/>
              </a:rPr>
              <a:t>color:</a:t>
            </a:r>
            <a:r>
              <a:rPr sz="2200" spc="-55" dirty="0">
                <a:latin typeface="Arial MT"/>
                <a:cs typeface="Arial MT"/>
              </a:rPr>
              <a:t> </a:t>
            </a:r>
            <a:r>
              <a:rPr sz="2200" spc="-60" dirty="0">
                <a:latin typeface="Arial MT"/>
                <a:cs typeface="Arial MT"/>
              </a:rPr>
              <a:t>lightgreen;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110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375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40335" marR="4301490" indent="-128270">
              <a:lnSpc>
                <a:spcPct val="80000"/>
              </a:lnSpc>
              <a:spcBef>
                <a:spcPts val="2110"/>
              </a:spcBef>
            </a:pPr>
            <a:r>
              <a:rPr sz="2200" spc="-245" dirty="0">
                <a:latin typeface="Arial MT"/>
                <a:cs typeface="Arial MT"/>
              </a:rPr>
              <a:t>@media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screen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and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125" dirty="0">
                <a:latin typeface="Arial MT"/>
                <a:cs typeface="Arial MT"/>
              </a:rPr>
              <a:t>(min-</a:t>
            </a: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204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800px)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 </a:t>
            </a:r>
            <a:r>
              <a:rPr sz="2200" spc="-229" dirty="0">
                <a:latin typeface="Arial MT"/>
                <a:cs typeface="Arial MT"/>
              </a:rPr>
              <a:t>body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265430">
              <a:lnSpc>
                <a:spcPts val="1850"/>
              </a:lnSpc>
            </a:pPr>
            <a:r>
              <a:rPr sz="2200" spc="-215" dirty="0">
                <a:latin typeface="Arial MT"/>
                <a:cs typeface="Arial MT"/>
              </a:rPr>
              <a:t>background-</a:t>
            </a:r>
            <a:r>
              <a:rPr sz="2200" spc="-114" dirty="0">
                <a:latin typeface="Arial MT"/>
                <a:cs typeface="Arial MT"/>
              </a:rPr>
              <a:t>color:</a:t>
            </a:r>
            <a:r>
              <a:rPr sz="2200" spc="-55" dirty="0">
                <a:latin typeface="Arial MT"/>
                <a:cs typeface="Arial MT"/>
              </a:rPr>
              <a:t> </a:t>
            </a:r>
            <a:r>
              <a:rPr sz="2200" spc="-85" dirty="0">
                <a:latin typeface="Arial MT"/>
                <a:cs typeface="Arial MT"/>
              </a:rPr>
              <a:t>lavender;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110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375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823085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185" dirty="0"/>
              <a:t> </a:t>
            </a:r>
            <a:r>
              <a:rPr spc="-120" dirty="0"/>
              <a:t>query</a:t>
            </a:r>
            <a:r>
              <a:rPr spc="-160" dirty="0"/>
              <a:t> </a:t>
            </a:r>
            <a:r>
              <a:rPr spc="-120" dirty="0"/>
              <a:t>examples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54480"/>
            <a:ext cx="8432800" cy="32708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marR="5080" indent="-286385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70" dirty="0">
                <a:latin typeface="Arial MT"/>
                <a:cs typeface="Arial MT"/>
              </a:rPr>
              <a:t>Create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95" dirty="0">
                <a:latin typeface="Arial MT"/>
                <a:cs typeface="Arial MT"/>
              </a:rPr>
              <a:t>responsive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navigation</a:t>
            </a:r>
            <a:r>
              <a:rPr sz="2600" spc="-55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menu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65" dirty="0">
                <a:latin typeface="Arial MT"/>
                <a:cs typeface="Arial MT"/>
              </a:rPr>
              <a:t>(displayed</a:t>
            </a:r>
            <a:r>
              <a:rPr sz="2600" spc="-60" dirty="0">
                <a:latin typeface="Arial MT"/>
                <a:cs typeface="Arial MT"/>
              </a:rPr>
              <a:t> </a:t>
            </a:r>
            <a:r>
              <a:rPr sz="2600" spc="-185" dirty="0">
                <a:latin typeface="Arial MT"/>
                <a:cs typeface="Arial MT"/>
              </a:rPr>
              <a:t>horizontally</a:t>
            </a:r>
            <a:r>
              <a:rPr sz="2600" spc="-30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160" dirty="0">
                <a:latin typeface="Arial MT"/>
                <a:cs typeface="Arial MT"/>
              </a:rPr>
              <a:t>large </a:t>
            </a:r>
            <a:r>
              <a:rPr sz="2600" spc="-345" dirty="0">
                <a:latin typeface="Arial MT"/>
                <a:cs typeface="Arial MT"/>
              </a:rPr>
              <a:t>screens</a:t>
            </a:r>
            <a:r>
              <a:rPr sz="2600" spc="-13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50" dirty="0">
                <a:latin typeface="Arial MT"/>
                <a:cs typeface="Arial MT"/>
              </a:rPr>
              <a:t>vertically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small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80" dirty="0">
                <a:latin typeface="Arial MT"/>
                <a:cs typeface="Arial MT"/>
              </a:rPr>
              <a:t>screens):</a:t>
            </a:r>
            <a:endParaRPr sz="2600">
              <a:latin typeface="Arial MT"/>
              <a:cs typeface="Arial MT"/>
            </a:endParaRPr>
          </a:p>
          <a:p>
            <a:pPr marL="161925">
              <a:lnSpc>
                <a:spcPct val="100000"/>
              </a:lnSpc>
              <a:spcBef>
                <a:spcPts val="600"/>
              </a:spcBef>
            </a:pPr>
            <a:r>
              <a:rPr sz="2600" spc="-295" dirty="0">
                <a:latin typeface="Arial MT"/>
                <a:cs typeface="Arial MT"/>
              </a:rPr>
              <a:t>@media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screen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(max-</a:t>
            </a:r>
            <a:r>
              <a:rPr sz="2600" spc="-120" dirty="0">
                <a:latin typeface="Arial MT"/>
                <a:cs typeface="Arial MT"/>
              </a:rPr>
              <a:t>width:</a:t>
            </a:r>
            <a:r>
              <a:rPr sz="2600" spc="-155" dirty="0">
                <a:latin typeface="Arial MT"/>
                <a:cs typeface="Arial MT"/>
              </a:rPr>
              <a:t> </a:t>
            </a:r>
            <a:r>
              <a:rPr sz="2600" spc="-229" dirty="0">
                <a:latin typeface="Arial MT"/>
                <a:cs typeface="Arial MT"/>
              </a:rPr>
              <a:t>600px)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311150" marR="6474460" indent="-149860">
              <a:lnSpc>
                <a:spcPct val="100000"/>
              </a:lnSpc>
            </a:pPr>
            <a:r>
              <a:rPr sz="2600" spc="-235" dirty="0">
                <a:latin typeface="Arial MT"/>
                <a:cs typeface="Arial MT"/>
              </a:rPr>
              <a:t>.topnav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 </a:t>
            </a:r>
            <a:r>
              <a:rPr sz="2600" spc="-135" dirty="0">
                <a:latin typeface="Arial MT"/>
                <a:cs typeface="Arial MT"/>
              </a:rPr>
              <a:t>float:</a:t>
            </a:r>
            <a:r>
              <a:rPr sz="2600" spc="-180" dirty="0">
                <a:latin typeface="Arial MT"/>
                <a:cs typeface="Arial MT"/>
              </a:rPr>
              <a:t> </a:t>
            </a:r>
            <a:r>
              <a:rPr sz="2600" spc="-50" dirty="0">
                <a:latin typeface="Arial MT"/>
                <a:cs typeface="Arial MT"/>
              </a:rPr>
              <a:t>none; </a:t>
            </a:r>
            <a:r>
              <a:rPr sz="2600" spc="-120" dirty="0">
                <a:latin typeface="Arial MT"/>
                <a:cs typeface="Arial MT"/>
              </a:rPr>
              <a:t>width:</a:t>
            </a:r>
            <a:r>
              <a:rPr sz="2600" spc="-17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100%;</a:t>
            </a:r>
            <a:endParaRPr sz="2600">
              <a:latin typeface="Arial MT"/>
              <a:cs typeface="Arial MT"/>
            </a:endParaRPr>
          </a:p>
          <a:p>
            <a:pPr marL="161925">
              <a:lnSpc>
                <a:spcPct val="100000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1823085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Media</a:t>
            </a:r>
            <a:r>
              <a:rPr spc="-185" dirty="0"/>
              <a:t> </a:t>
            </a:r>
            <a:r>
              <a:rPr spc="-120" dirty="0"/>
              <a:t>query</a:t>
            </a:r>
            <a:r>
              <a:rPr spc="-160" dirty="0"/>
              <a:t> </a:t>
            </a:r>
            <a:r>
              <a:rPr spc="-120" dirty="0"/>
              <a:t>examples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33145"/>
            <a:ext cx="8443595" cy="5040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5"/>
              </a:spcBef>
              <a:buClr>
                <a:srgbClr val="D24716"/>
              </a:buClr>
              <a:buSzPct val="84090"/>
              <a:buChar char="●"/>
              <a:tabLst>
                <a:tab pos="286385" algn="l"/>
              </a:tabLst>
            </a:pPr>
            <a:r>
              <a:rPr sz="2200" spc="-300" dirty="0">
                <a:latin typeface="Arial MT"/>
                <a:cs typeface="Arial MT"/>
              </a:rPr>
              <a:t>Use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media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20" dirty="0">
                <a:latin typeface="Arial MT"/>
                <a:cs typeface="Arial MT"/>
              </a:rPr>
              <a:t>queries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00" dirty="0">
                <a:latin typeface="Arial MT"/>
                <a:cs typeface="Arial MT"/>
              </a:rPr>
              <a:t>to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create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430" dirty="0">
                <a:latin typeface="Arial MT"/>
                <a:cs typeface="Arial MT"/>
              </a:rPr>
              <a:t>a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50" dirty="0">
                <a:latin typeface="Arial MT"/>
                <a:cs typeface="Arial MT"/>
              </a:rPr>
              <a:t>responsive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column</a:t>
            </a:r>
            <a:r>
              <a:rPr sz="2200" spc="-55" dirty="0">
                <a:latin typeface="Arial MT"/>
                <a:cs typeface="Arial MT"/>
              </a:rPr>
              <a:t> </a:t>
            </a:r>
            <a:r>
              <a:rPr sz="2200" spc="-10" dirty="0">
                <a:latin typeface="Arial MT"/>
                <a:cs typeface="Arial MT"/>
              </a:rPr>
              <a:t>layout:</a:t>
            </a:r>
            <a:endParaRPr sz="2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80"/>
              </a:spcBef>
            </a:pPr>
            <a:endParaRPr sz="2200">
              <a:latin typeface="Arial MT"/>
              <a:cs typeface="Arial MT"/>
            </a:endParaRPr>
          </a:p>
          <a:p>
            <a:pPr marL="12700" marR="5080">
              <a:lnSpc>
                <a:spcPts val="2380"/>
              </a:lnSpc>
            </a:pPr>
            <a:r>
              <a:rPr sz="2200" spc="150" dirty="0">
                <a:latin typeface="Arial MT"/>
                <a:cs typeface="Arial MT"/>
              </a:rPr>
              <a:t>*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80" dirty="0">
                <a:latin typeface="Arial MT"/>
                <a:cs typeface="Arial MT"/>
              </a:rPr>
              <a:t>On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screens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75" dirty="0">
                <a:latin typeface="Arial MT"/>
                <a:cs typeface="Arial MT"/>
              </a:rPr>
              <a:t>that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are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992px</a:t>
            </a:r>
            <a:r>
              <a:rPr sz="2200" spc="-60" dirty="0">
                <a:latin typeface="Arial MT"/>
                <a:cs typeface="Arial MT"/>
              </a:rPr>
              <a:t> </a:t>
            </a:r>
            <a:r>
              <a:rPr sz="2200" spc="-175" dirty="0">
                <a:latin typeface="Arial MT"/>
                <a:cs typeface="Arial MT"/>
              </a:rPr>
              <a:t>wide</a:t>
            </a:r>
            <a:r>
              <a:rPr sz="2200" spc="-114" dirty="0">
                <a:latin typeface="Arial MT"/>
                <a:cs typeface="Arial MT"/>
              </a:rPr>
              <a:t> or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less,</a:t>
            </a:r>
            <a:r>
              <a:rPr sz="2200" spc="-204" dirty="0">
                <a:latin typeface="Arial MT"/>
                <a:cs typeface="Arial MT"/>
              </a:rPr>
              <a:t> </a:t>
            </a:r>
            <a:r>
              <a:rPr sz="2200" spc="-270" dirty="0">
                <a:latin typeface="Arial MT"/>
                <a:cs typeface="Arial MT"/>
              </a:rPr>
              <a:t>go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140" dirty="0">
                <a:latin typeface="Arial MT"/>
                <a:cs typeface="Arial MT"/>
              </a:rPr>
              <a:t>from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25" dirty="0">
                <a:latin typeface="Arial MT"/>
                <a:cs typeface="Arial MT"/>
              </a:rPr>
              <a:t>four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columns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100" dirty="0">
                <a:latin typeface="Arial MT"/>
                <a:cs typeface="Arial MT"/>
              </a:rPr>
              <a:t>to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35" dirty="0">
                <a:latin typeface="Arial MT"/>
                <a:cs typeface="Arial MT"/>
              </a:rPr>
              <a:t>two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columns</a:t>
            </a:r>
            <a:r>
              <a:rPr sz="2200" spc="-50" dirty="0">
                <a:latin typeface="Arial MT"/>
                <a:cs typeface="Arial MT"/>
              </a:rPr>
              <a:t> </a:t>
            </a:r>
            <a:r>
              <a:rPr sz="2200" spc="290" dirty="0">
                <a:latin typeface="Arial MT"/>
                <a:cs typeface="Arial MT"/>
              </a:rPr>
              <a:t>*/ </a:t>
            </a:r>
            <a:r>
              <a:rPr sz="2200" spc="-245" dirty="0">
                <a:latin typeface="Arial MT"/>
                <a:cs typeface="Arial MT"/>
              </a:rPr>
              <a:t>@media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screen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and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90" dirty="0">
                <a:latin typeface="Arial MT"/>
                <a:cs typeface="Arial MT"/>
              </a:rPr>
              <a:t>(max-</a:t>
            </a: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229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992px)</a:t>
            </a:r>
            <a:r>
              <a:rPr sz="2200" spc="-60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205"/>
              </a:lnSpc>
            </a:pPr>
            <a:r>
              <a:rPr sz="2200" spc="-165" dirty="0">
                <a:latin typeface="Arial MT"/>
                <a:cs typeface="Arial MT"/>
              </a:rPr>
              <a:t>.column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265430">
              <a:lnSpc>
                <a:spcPts val="2375"/>
              </a:lnSpc>
            </a:pP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175" dirty="0">
                <a:latin typeface="Arial MT"/>
                <a:cs typeface="Arial MT"/>
              </a:rPr>
              <a:t> </a:t>
            </a:r>
            <a:r>
              <a:rPr sz="2200" spc="-20" dirty="0">
                <a:latin typeface="Arial MT"/>
                <a:cs typeface="Arial MT"/>
              </a:rPr>
              <a:t>50%;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375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510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2700" marR="144780">
              <a:lnSpc>
                <a:spcPts val="2380"/>
              </a:lnSpc>
              <a:spcBef>
                <a:spcPts val="2410"/>
              </a:spcBef>
            </a:pPr>
            <a:r>
              <a:rPr sz="2200" spc="320" dirty="0">
                <a:latin typeface="Arial MT"/>
                <a:cs typeface="Arial MT"/>
              </a:rPr>
              <a:t>/*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180" dirty="0">
                <a:latin typeface="Arial MT"/>
                <a:cs typeface="Arial MT"/>
              </a:rPr>
              <a:t>On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screens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75" dirty="0">
                <a:latin typeface="Arial MT"/>
                <a:cs typeface="Arial MT"/>
              </a:rPr>
              <a:t>that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are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600px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70" dirty="0">
                <a:latin typeface="Arial MT"/>
                <a:cs typeface="Arial MT"/>
              </a:rPr>
              <a:t>wide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-114" dirty="0">
                <a:latin typeface="Arial MT"/>
                <a:cs typeface="Arial MT"/>
              </a:rPr>
              <a:t>or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less,</a:t>
            </a:r>
            <a:r>
              <a:rPr sz="2200" spc="-210" dirty="0">
                <a:latin typeface="Arial MT"/>
                <a:cs typeface="Arial MT"/>
              </a:rPr>
              <a:t> </a:t>
            </a:r>
            <a:r>
              <a:rPr sz="2200" spc="-300" dirty="0">
                <a:latin typeface="Arial MT"/>
                <a:cs typeface="Arial MT"/>
              </a:rPr>
              <a:t>make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columns</a:t>
            </a:r>
            <a:r>
              <a:rPr sz="2200" spc="-55" dirty="0">
                <a:latin typeface="Arial MT"/>
                <a:cs typeface="Arial MT"/>
              </a:rPr>
              <a:t> </a:t>
            </a:r>
            <a:r>
              <a:rPr sz="2200" spc="-240" dirty="0">
                <a:latin typeface="Arial MT"/>
                <a:cs typeface="Arial MT"/>
              </a:rPr>
              <a:t>stack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on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45" dirty="0">
                <a:latin typeface="Arial MT"/>
                <a:cs typeface="Arial MT"/>
              </a:rPr>
              <a:t>top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140" dirty="0">
                <a:latin typeface="Arial MT"/>
                <a:cs typeface="Arial MT"/>
              </a:rPr>
              <a:t>of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335" dirty="0">
                <a:latin typeface="Arial MT"/>
                <a:cs typeface="Arial MT"/>
              </a:rPr>
              <a:t>each </a:t>
            </a:r>
            <a:r>
              <a:rPr sz="2200" spc="-170" dirty="0">
                <a:latin typeface="Arial MT"/>
                <a:cs typeface="Arial MT"/>
              </a:rPr>
              <a:t>other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instead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140" dirty="0">
                <a:latin typeface="Arial MT"/>
                <a:cs typeface="Arial MT"/>
              </a:rPr>
              <a:t>of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65" dirty="0">
                <a:latin typeface="Arial MT"/>
                <a:cs typeface="Arial MT"/>
              </a:rPr>
              <a:t>next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95" dirty="0">
                <a:latin typeface="Arial MT"/>
                <a:cs typeface="Arial MT"/>
              </a:rPr>
              <a:t>to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315" dirty="0">
                <a:latin typeface="Arial MT"/>
                <a:cs typeface="Arial MT"/>
              </a:rPr>
              <a:t>each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170" dirty="0">
                <a:latin typeface="Arial MT"/>
                <a:cs typeface="Arial MT"/>
              </a:rPr>
              <a:t>other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290" dirty="0">
                <a:latin typeface="Arial MT"/>
                <a:cs typeface="Arial MT"/>
              </a:rPr>
              <a:t>*/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205"/>
              </a:lnSpc>
            </a:pPr>
            <a:r>
              <a:rPr sz="2200" spc="-245" dirty="0">
                <a:latin typeface="Arial MT"/>
                <a:cs typeface="Arial MT"/>
              </a:rPr>
              <a:t>@media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screen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and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90" dirty="0">
                <a:latin typeface="Arial MT"/>
                <a:cs typeface="Arial MT"/>
              </a:rPr>
              <a:t>(max-</a:t>
            </a: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229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600px)</a:t>
            </a:r>
            <a:r>
              <a:rPr sz="2200" spc="-60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265430" marR="6776720" indent="-125095">
              <a:lnSpc>
                <a:spcPts val="2380"/>
              </a:lnSpc>
              <a:spcBef>
                <a:spcPts val="160"/>
              </a:spcBef>
            </a:pPr>
            <a:r>
              <a:rPr sz="2200" spc="-165" dirty="0">
                <a:latin typeface="Arial MT"/>
                <a:cs typeface="Arial MT"/>
              </a:rPr>
              <a:t>.column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265" dirty="0">
                <a:latin typeface="Arial MT"/>
                <a:cs typeface="Arial MT"/>
              </a:rPr>
              <a:t>{ </a:t>
            </a:r>
            <a:r>
              <a:rPr sz="2200" spc="-100" dirty="0">
                <a:latin typeface="Arial MT"/>
                <a:cs typeface="Arial MT"/>
              </a:rPr>
              <a:t>width:</a:t>
            </a:r>
            <a:r>
              <a:rPr sz="2200" spc="-175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100%;</a:t>
            </a:r>
            <a:endParaRPr sz="2200">
              <a:latin typeface="Arial MT"/>
              <a:cs typeface="Arial MT"/>
            </a:endParaRPr>
          </a:p>
          <a:p>
            <a:pPr marL="140335">
              <a:lnSpc>
                <a:spcPts val="2205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510"/>
              </a:lnSpc>
            </a:pPr>
            <a:r>
              <a:rPr sz="2200" spc="265" dirty="0"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39" rIns="0" bIns="0" rtlCol="0">
            <a:spAutoFit/>
          </a:bodyPr>
          <a:lstStyle/>
          <a:p>
            <a:pPr marL="2310765">
              <a:lnSpc>
                <a:spcPct val="100000"/>
              </a:lnSpc>
              <a:spcBef>
                <a:spcPts val="100"/>
              </a:spcBef>
            </a:pPr>
            <a:r>
              <a:rPr sz="3600" spc="-75" dirty="0"/>
              <a:t>Breakpoints</a:t>
            </a:r>
            <a:r>
              <a:rPr sz="3600" spc="-95" dirty="0"/>
              <a:t> </a:t>
            </a:r>
            <a:r>
              <a:rPr sz="3600" dirty="0"/>
              <a:t>in</a:t>
            </a:r>
            <a:r>
              <a:rPr sz="3600" spc="-135" dirty="0"/>
              <a:t> </a:t>
            </a:r>
            <a:r>
              <a:rPr sz="3600" spc="-434" dirty="0"/>
              <a:t>RWD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54480"/>
            <a:ext cx="8832215" cy="42919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marR="5080" indent="-286385" algn="just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54" dirty="0">
                <a:latin typeface="Arial MT"/>
                <a:cs typeface="Arial MT"/>
              </a:rPr>
              <a:t>Breakpoints</a:t>
            </a:r>
            <a:r>
              <a:rPr sz="2600" spc="310" dirty="0">
                <a:latin typeface="Arial MT"/>
                <a:cs typeface="Arial MT"/>
              </a:rPr>
              <a:t> </a:t>
            </a:r>
            <a:r>
              <a:rPr sz="2600" dirty="0">
                <a:latin typeface="Arial MT"/>
                <a:cs typeface="Arial MT"/>
              </a:rPr>
              <a:t>in</a:t>
            </a:r>
            <a:r>
              <a:rPr sz="2600" spc="295" dirty="0">
                <a:latin typeface="Arial MT"/>
                <a:cs typeface="Arial MT"/>
              </a:rPr>
              <a:t> </a:t>
            </a:r>
            <a:r>
              <a:rPr sz="2600" spc="-280" dirty="0">
                <a:latin typeface="Arial MT"/>
                <a:cs typeface="Arial MT"/>
              </a:rPr>
              <a:t>RWD</a:t>
            </a:r>
            <a:r>
              <a:rPr sz="2600" spc="325" dirty="0">
                <a:latin typeface="Arial MT"/>
                <a:cs typeface="Arial MT"/>
              </a:rPr>
              <a:t> </a:t>
            </a:r>
            <a:r>
              <a:rPr sz="2600" spc="-305" dirty="0">
                <a:latin typeface="Arial MT"/>
                <a:cs typeface="Arial MT"/>
              </a:rPr>
              <a:t>are</a:t>
            </a:r>
            <a:r>
              <a:rPr sz="2600" spc="310" dirty="0">
                <a:latin typeface="Arial MT"/>
                <a:cs typeface="Arial MT"/>
              </a:rPr>
              <a:t> </a:t>
            </a:r>
            <a:r>
              <a:rPr sz="2600" b="1" spc="-60" dirty="0">
                <a:latin typeface="Arial"/>
                <a:cs typeface="Arial"/>
              </a:rPr>
              <a:t>browser</a:t>
            </a:r>
            <a:r>
              <a:rPr sz="2600" b="1" spc="310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widths</a:t>
            </a:r>
            <a:r>
              <a:rPr sz="2600" b="1" spc="315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that</a:t>
            </a:r>
            <a:r>
              <a:rPr sz="2600" b="1" spc="305" dirty="0">
                <a:latin typeface="Arial"/>
                <a:cs typeface="Arial"/>
              </a:rPr>
              <a:t> </a:t>
            </a:r>
            <a:r>
              <a:rPr sz="2600" b="1" spc="-55" dirty="0">
                <a:latin typeface="Arial"/>
                <a:cs typeface="Arial"/>
              </a:rPr>
              <a:t>have</a:t>
            </a:r>
            <a:r>
              <a:rPr sz="2600" b="1" spc="310" dirty="0">
                <a:latin typeface="Arial"/>
                <a:cs typeface="Arial"/>
              </a:rPr>
              <a:t> </a:t>
            </a:r>
            <a:r>
              <a:rPr sz="2600" b="1" spc="-280" dirty="0">
                <a:latin typeface="Arial"/>
                <a:cs typeface="Arial"/>
              </a:rPr>
              <a:t>a</a:t>
            </a:r>
            <a:r>
              <a:rPr sz="2600" b="1" spc="300" dirty="0">
                <a:latin typeface="Arial"/>
                <a:cs typeface="Arial"/>
              </a:rPr>
              <a:t> </a:t>
            </a:r>
            <a:r>
              <a:rPr sz="2600" b="1" spc="-100" dirty="0">
                <a:latin typeface="Arial"/>
                <a:cs typeface="Arial"/>
              </a:rPr>
              <a:t>media </a:t>
            </a:r>
            <a:r>
              <a:rPr sz="2600" b="1" spc="-75" dirty="0">
                <a:latin typeface="Arial"/>
                <a:cs typeface="Arial"/>
              </a:rPr>
              <a:t>query</a:t>
            </a:r>
            <a:r>
              <a:rPr sz="2600" b="1" spc="-110" dirty="0">
                <a:latin typeface="Arial"/>
                <a:cs typeface="Arial"/>
              </a:rPr>
              <a:t> </a:t>
            </a:r>
            <a:r>
              <a:rPr sz="2600" b="1" spc="-114" dirty="0">
                <a:latin typeface="Arial"/>
                <a:cs typeface="Arial"/>
              </a:rPr>
              <a:t>declaration</a:t>
            </a:r>
            <a:r>
              <a:rPr sz="2600" b="1" spc="-65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to</a:t>
            </a:r>
            <a:r>
              <a:rPr sz="2600" b="1" spc="-30" dirty="0">
                <a:latin typeface="Arial"/>
                <a:cs typeface="Arial"/>
              </a:rPr>
              <a:t> </a:t>
            </a:r>
            <a:r>
              <a:rPr sz="2600" b="1" spc="-210" dirty="0">
                <a:latin typeface="Arial"/>
                <a:cs typeface="Arial"/>
              </a:rPr>
              <a:t>change</a:t>
            </a:r>
            <a:r>
              <a:rPr sz="2600" b="1" spc="30" dirty="0">
                <a:latin typeface="Arial"/>
                <a:cs typeface="Arial"/>
              </a:rPr>
              <a:t> </a:t>
            </a:r>
            <a:r>
              <a:rPr sz="2600" b="1" spc="-40" dirty="0">
                <a:latin typeface="Arial"/>
                <a:cs typeface="Arial"/>
              </a:rPr>
              <a:t>the</a:t>
            </a:r>
            <a:r>
              <a:rPr sz="2600" b="1" spc="-45" dirty="0">
                <a:latin typeface="Arial"/>
                <a:cs typeface="Arial"/>
              </a:rPr>
              <a:t> </a:t>
            </a:r>
            <a:r>
              <a:rPr sz="2600" b="1" spc="-110" dirty="0">
                <a:latin typeface="Arial"/>
                <a:cs typeface="Arial"/>
              </a:rPr>
              <a:t>layout</a:t>
            </a:r>
            <a:r>
              <a:rPr sz="2600" b="1" spc="-35" dirty="0">
                <a:latin typeface="Arial"/>
                <a:cs typeface="Arial"/>
              </a:rPr>
              <a:t> </a:t>
            </a:r>
            <a:r>
              <a:rPr sz="2600" b="1" spc="-175" dirty="0">
                <a:latin typeface="Arial"/>
                <a:cs typeface="Arial"/>
              </a:rPr>
              <a:t>once</a:t>
            </a:r>
            <a:r>
              <a:rPr sz="2600" b="1" spc="-5" dirty="0">
                <a:latin typeface="Arial"/>
                <a:cs typeface="Arial"/>
              </a:rPr>
              <a:t> </a:t>
            </a:r>
            <a:r>
              <a:rPr sz="2600" b="1" spc="-20" dirty="0">
                <a:latin typeface="Arial"/>
                <a:cs typeface="Arial"/>
              </a:rPr>
              <a:t>the</a:t>
            </a:r>
            <a:r>
              <a:rPr sz="2600" b="1" spc="-25" dirty="0">
                <a:latin typeface="Arial"/>
                <a:cs typeface="Arial"/>
              </a:rPr>
              <a:t> </a:t>
            </a:r>
            <a:r>
              <a:rPr sz="2600" b="1" spc="-150" dirty="0">
                <a:latin typeface="Arial"/>
                <a:cs typeface="Arial"/>
              </a:rPr>
              <a:t>browser</a:t>
            </a:r>
            <a:r>
              <a:rPr sz="2600" b="1" spc="-30" dirty="0">
                <a:latin typeface="Arial"/>
                <a:cs typeface="Arial"/>
              </a:rPr>
              <a:t> </a:t>
            </a:r>
            <a:r>
              <a:rPr sz="2600" b="1" spc="-25" dirty="0">
                <a:latin typeface="Arial"/>
                <a:cs typeface="Arial"/>
              </a:rPr>
              <a:t>is </a:t>
            </a:r>
            <a:r>
              <a:rPr sz="2600" b="1" spc="-40" dirty="0">
                <a:latin typeface="Arial"/>
                <a:cs typeface="Arial"/>
              </a:rPr>
              <a:t>within</a:t>
            </a:r>
            <a:r>
              <a:rPr sz="2600" b="1" spc="-105" dirty="0">
                <a:latin typeface="Arial"/>
                <a:cs typeface="Arial"/>
              </a:rPr>
              <a:t> </a:t>
            </a:r>
            <a:r>
              <a:rPr sz="2600" b="1" spc="-130" dirty="0">
                <a:latin typeface="Arial"/>
                <a:cs typeface="Arial"/>
              </a:rPr>
              <a:t>the</a:t>
            </a:r>
            <a:r>
              <a:rPr sz="2600" b="1" spc="-100" dirty="0">
                <a:latin typeface="Arial"/>
                <a:cs typeface="Arial"/>
              </a:rPr>
              <a:t> </a:t>
            </a:r>
            <a:r>
              <a:rPr sz="2600" b="1" spc="-150" dirty="0">
                <a:latin typeface="Arial"/>
                <a:cs typeface="Arial"/>
              </a:rPr>
              <a:t>declared</a:t>
            </a:r>
            <a:r>
              <a:rPr sz="2600" b="1" spc="-130" dirty="0">
                <a:latin typeface="Arial"/>
                <a:cs typeface="Arial"/>
              </a:rPr>
              <a:t> </a:t>
            </a:r>
            <a:r>
              <a:rPr sz="2600" b="1" spc="-10" dirty="0">
                <a:latin typeface="Arial"/>
                <a:cs typeface="Arial"/>
              </a:rPr>
              <a:t>range</a:t>
            </a:r>
            <a:r>
              <a:rPr sz="2600" spc="-10" dirty="0">
                <a:latin typeface="Arial MT"/>
                <a:cs typeface="Arial MT"/>
              </a:rPr>
              <a:t>.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330"/>
              </a:spcBef>
              <a:buClr>
                <a:srgbClr val="D24716"/>
              </a:buClr>
              <a:buFont typeface="Arial MT"/>
              <a:buChar char="●"/>
            </a:pPr>
            <a:endParaRPr sz="2600">
              <a:latin typeface="Arial MT"/>
              <a:cs typeface="Arial MT"/>
            </a:endParaRPr>
          </a:p>
          <a:p>
            <a:pPr marL="286385" marR="5080" indent="-286385" algn="just">
              <a:lnSpc>
                <a:spcPct val="100000"/>
              </a:lnSpc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745" dirty="0">
                <a:latin typeface="Arial MT"/>
                <a:cs typeface="Arial MT"/>
              </a:rPr>
              <a:t>CSS</a:t>
            </a:r>
            <a:r>
              <a:rPr sz="2600" spc="560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breakpoints</a:t>
            </a:r>
            <a:r>
              <a:rPr sz="2600" spc="80" dirty="0">
                <a:latin typeface="Arial MT"/>
                <a:cs typeface="Arial MT"/>
              </a:rPr>
              <a:t> </a:t>
            </a:r>
            <a:r>
              <a:rPr sz="2600" spc="-415" dirty="0">
                <a:latin typeface="Arial MT"/>
                <a:cs typeface="Arial MT"/>
              </a:rPr>
              <a:t>are</a:t>
            </a:r>
            <a:r>
              <a:rPr sz="2600" spc="235" dirty="0">
                <a:latin typeface="Arial MT"/>
                <a:cs typeface="Arial MT"/>
              </a:rPr>
              <a:t> </a:t>
            </a:r>
            <a:r>
              <a:rPr sz="2600" b="1" spc="-155" dirty="0">
                <a:latin typeface="Arial"/>
                <a:cs typeface="Arial"/>
              </a:rPr>
              <a:t>points</a:t>
            </a:r>
            <a:r>
              <a:rPr sz="2600" b="1" spc="-25" dirty="0">
                <a:latin typeface="Arial"/>
                <a:cs typeface="Arial"/>
              </a:rPr>
              <a:t> </a:t>
            </a:r>
            <a:r>
              <a:rPr sz="2600" b="1" spc="-155" dirty="0">
                <a:latin typeface="Arial"/>
                <a:cs typeface="Arial"/>
              </a:rPr>
              <a:t>where</a:t>
            </a:r>
            <a:r>
              <a:rPr sz="2600" b="1" spc="-30" dirty="0">
                <a:latin typeface="Arial"/>
                <a:cs typeface="Arial"/>
              </a:rPr>
              <a:t> </a:t>
            </a:r>
            <a:r>
              <a:rPr sz="2600" b="1" spc="-130" dirty="0">
                <a:latin typeface="Arial"/>
                <a:cs typeface="Arial"/>
              </a:rPr>
              <a:t>the</a:t>
            </a:r>
            <a:r>
              <a:rPr sz="2600" b="1" spc="-50" dirty="0">
                <a:latin typeface="Arial"/>
                <a:cs typeface="Arial"/>
              </a:rPr>
              <a:t> </a:t>
            </a:r>
            <a:r>
              <a:rPr sz="2600" b="1" spc="-185" dirty="0">
                <a:latin typeface="Arial"/>
                <a:cs typeface="Arial"/>
              </a:rPr>
              <a:t>website</a:t>
            </a:r>
            <a:r>
              <a:rPr sz="2600" b="1" spc="10" dirty="0">
                <a:latin typeface="Arial"/>
                <a:cs typeface="Arial"/>
              </a:rPr>
              <a:t> </a:t>
            </a:r>
            <a:r>
              <a:rPr sz="2600" b="1" spc="-135" dirty="0">
                <a:latin typeface="Arial"/>
                <a:cs typeface="Arial"/>
              </a:rPr>
              <a:t>content</a:t>
            </a:r>
            <a:r>
              <a:rPr sz="2600" b="1" spc="95" dirty="0">
                <a:latin typeface="Arial"/>
                <a:cs typeface="Arial"/>
              </a:rPr>
              <a:t> </a:t>
            </a:r>
            <a:r>
              <a:rPr sz="2600" b="1" spc="-170" dirty="0">
                <a:latin typeface="Arial"/>
                <a:cs typeface="Arial"/>
              </a:rPr>
              <a:t>responds </a:t>
            </a:r>
            <a:r>
              <a:rPr sz="2600" b="1" spc="-114" dirty="0">
                <a:latin typeface="Arial"/>
                <a:cs typeface="Arial"/>
              </a:rPr>
              <a:t>according</a:t>
            </a:r>
            <a:r>
              <a:rPr sz="2600" b="1" spc="60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to</a:t>
            </a:r>
            <a:r>
              <a:rPr sz="2600" b="1" spc="125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the</a:t>
            </a:r>
            <a:r>
              <a:rPr sz="2600" b="1" spc="100" dirty="0">
                <a:latin typeface="Arial"/>
                <a:cs typeface="Arial"/>
              </a:rPr>
              <a:t> </a:t>
            </a:r>
            <a:r>
              <a:rPr sz="2600" b="1" spc="-90" dirty="0">
                <a:latin typeface="Arial"/>
                <a:cs typeface="Arial"/>
              </a:rPr>
              <a:t>device</a:t>
            </a:r>
            <a:r>
              <a:rPr sz="2600" b="1" spc="110" dirty="0">
                <a:latin typeface="Arial"/>
                <a:cs typeface="Arial"/>
              </a:rPr>
              <a:t> </a:t>
            </a:r>
            <a:r>
              <a:rPr sz="2600" b="1" dirty="0">
                <a:latin typeface="Arial"/>
                <a:cs typeface="Arial"/>
              </a:rPr>
              <a:t>width</a:t>
            </a:r>
            <a:r>
              <a:rPr sz="2600" dirty="0">
                <a:latin typeface="Arial MT"/>
                <a:cs typeface="Arial MT"/>
              </a:rPr>
              <a:t>,</a:t>
            </a:r>
            <a:r>
              <a:rPr sz="2600" spc="30" dirty="0">
                <a:latin typeface="Arial MT"/>
                <a:cs typeface="Arial MT"/>
              </a:rPr>
              <a:t> </a:t>
            </a:r>
            <a:r>
              <a:rPr sz="2600" spc="-145" dirty="0">
                <a:latin typeface="Arial MT"/>
                <a:cs typeface="Arial MT"/>
              </a:rPr>
              <a:t>allowing</a:t>
            </a:r>
            <a:r>
              <a:rPr sz="2600" spc="95" dirty="0">
                <a:latin typeface="Arial MT"/>
                <a:cs typeface="Arial MT"/>
              </a:rPr>
              <a:t> </a:t>
            </a:r>
            <a:r>
              <a:rPr sz="2600" spc="-265" dirty="0">
                <a:latin typeface="Arial MT"/>
                <a:cs typeface="Arial MT"/>
              </a:rPr>
              <a:t>you</a:t>
            </a:r>
            <a:r>
              <a:rPr sz="2600" spc="90" dirty="0">
                <a:latin typeface="Arial MT"/>
                <a:cs typeface="Arial MT"/>
              </a:rPr>
              <a:t> </a:t>
            </a:r>
            <a:r>
              <a:rPr sz="2600" dirty="0">
                <a:latin typeface="Arial MT"/>
                <a:cs typeface="Arial MT"/>
              </a:rPr>
              <a:t>to</a:t>
            </a:r>
            <a:r>
              <a:rPr sz="2600" spc="85" dirty="0">
                <a:latin typeface="Arial MT"/>
                <a:cs typeface="Arial MT"/>
              </a:rPr>
              <a:t> </a:t>
            </a:r>
            <a:r>
              <a:rPr sz="2600" spc="-330" dirty="0">
                <a:latin typeface="Arial MT"/>
                <a:cs typeface="Arial MT"/>
              </a:rPr>
              <a:t>show</a:t>
            </a:r>
            <a:r>
              <a:rPr sz="2600" spc="150" dirty="0">
                <a:latin typeface="Arial MT"/>
                <a:cs typeface="Arial MT"/>
              </a:rPr>
              <a:t> </a:t>
            </a:r>
            <a:r>
              <a:rPr sz="2600" spc="-85" dirty="0">
                <a:latin typeface="Arial MT"/>
                <a:cs typeface="Arial MT"/>
              </a:rPr>
              <a:t>the</a:t>
            </a:r>
            <a:r>
              <a:rPr sz="2600" spc="95" dirty="0">
                <a:latin typeface="Arial MT"/>
                <a:cs typeface="Arial MT"/>
              </a:rPr>
              <a:t> </a:t>
            </a:r>
            <a:r>
              <a:rPr sz="2600" spc="-315" dirty="0">
                <a:latin typeface="Arial MT"/>
                <a:cs typeface="Arial MT"/>
              </a:rPr>
              <a:t>best </a:t>
            </a:r>
            <a:r>
              <a:rPr sz="2600" spc="-285" dirty="0">
                <a:latin typeface="Arial MT"/>
                <a:cs typeface="Arial MT"/>
              </a:rPr>
              <a:t>possible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layout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user.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330"/>
              </a:spcBef>
              <a:buClr>
                <a:srgbClr val="D24716"/>
              </a:buClr>
              <a:buFont typeface="Arial MT"/>
              <a:buChar char="●"/>
            </a:pPr>
            <a:endParaRPr sz="2600">
              <a:latin typeface="Arial MT"/>
              <a:cs typeface="Arial MT"/>
            </a:endParaRPr>
          </a:p>
          <a:p>
            <a:pPr marL="286385" marR="6350" indent="-286385" algn="just">
              <a:lnSpc>
                <a:spcPct val="100000"/>
              </a:lnSpc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610" dirty="0">
                <a:latin typeface="Arial MT"/>
                <a:cs typeface="Arial MT"/>
              </a:rPr>
              <a:t>CSS</a:t>
            </a:r>
            <a:r>
              <a:rPr sz="2600" spc="425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breakpoints</a:t>
            </a:r>
            <a:r>
              <a:rPr sz="2600" spc="55" dirty="0">
                <a:latin typeface="Arial MT"/>
                <a:cs typeface="Arial MT"/>
              </a:rPr>
              <a:t> </a:t>
            </a:r>
            <a:r>
              <a:rPr sz="2600" spc="-305" dirty="0">
                <a:latin typeface="Arial MT"/>
                <a:cs typeface="Arial MT"/>
              </a:rPr>
              <a:t>are</a:t>
            </a:r>
            <a:r>
              <a:rPr sz="2600" spc="125" dirty="0">
                <a:latin typeface="Arial MT"/>
                <a:cs typeface="Arial MT"/>
              </a:rPr>
              <a:t> </a:t>
            </a:r>
            <a:r>
              <a:rPr sz="2600" spc="-315" dirty="0">
                <a:latin typeface="Arial MT"/>
                <a:cs typeface="Arial MT"/>
              </a:rPr>
              <a:t>also</a:t>
            </a:r>
            <a:r>
              <a:rPr sz="2600" spc="135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called</a:t>
            </a:r>
            <a:r>
              <a:rPr sz="2600" spc="85" dirty="0">
                <a:latin typeface="Arial MT"/>
                <a:cs typeface="Arial MT"/>
              </a:rPr>
              <a:t> </a:t>
            </a:r>
            <a:r>
              <a:rPr sz="2600" spc="-295" dirty="0">
                <a:latin typeface="Arial MT"/>
                <a:cs typeface="Arial MT"/>
              </a:rPr>
              <a:t>media</a:t>
            </a:r>
            <a:r>
              <a:rPr sz="2600" spc="229" dirty="0">
                <a:latin typeface="Arial MT"/>
                <a:cs typeface="Arial MT"/>
              </a:rPr>
              <a:t> </a:t>
            </a:r>
            <a:r>
              <a:rPr sz="2600" spc="-200" dirty="0">
                <a:latin typeface="Arial MT"/>
                <a:cs typeface="Arial MT"/>
              </a:rPr>
              <a:t>query</a:t>
            </a:r>
            <a:r>
              <a:rPr sz="2600" spc="204" dirty="0">
                <a:latin typeface="Arial MT"/>
                <a:cs typeface="Arial MT"/>
              </a:rPr>
              <a:t> </a:t>
            </a:r>
            <a:r>
              <a:rPr sz="2600" spc="-220" dirty="0">
                <a:latin typeface="Arial MT"/>
                <a:cs typeface="Arial MT"/>
              </a:rPr>
              <a:t>breakpoints,</a:t>
            </a:r>
            <a:r>
              <a:rPr sz="2600" spc="105" dirty="0">
                <a:latin typeface="Arial MT"/>
                <a:cs typeface="Arial MT"/>
              </a:rPr>
              <a:t> </a:t>
            </a:r>
            <a:r>
              <a:rPr sz="2600" spc="-620" dirty="0">
                <a:latin typeface="Arial MT"/>
                <a:cs typeface="Arial MT"/>
              </a:rPr>
              <a:t>as</a:t>
            </a:r>
            <a:r>
              <a:rPr sz="2600" spc="440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they</a:t>
            </a:r>
            <a:r>
              <a:rPr sz="2600" spc="200" dirty="0">
                <a:latin typeface="Arial MT"/>
                <a:cs typeface="Arial MT"/>
              </a:rPr>
              <a:t> </a:t>
            </a:r>
            <a:r>
              <a:rPr sz="2600" spc="-330" dirty="0">
                <a:latin typeface="Arial MT"/>
                <a:cs typeface="Arial MT"/>
              </a:rPr>
              <a:t>are </a:t>
            </a:r>
            <a:r>
              <a:rPr sz="2600" spc="-370" dirty="0">
                <a:latin typeface="Arial MT"/>
                <a:cs typeface="Arial MT"/>
              </a:rPr>
              <a:t>used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10" dirty="0">
                <a:latin typeface="Arial MT"/>
                <a:cs typeface="Arial MT"/>
              </a:rPr>
              <a:t>with </a:t>
            </a:r>
            <a:r>
              <a:rPr sz="2600" spc="-300" dirty="0">
                <a:latin typeface="Arial MT"/>
                <a:cs typeface="Arial MT"/>
              </a:rPr>
              <a:t>media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65" dirty="0">
                <a:latin typeface="Arial MT"/>
                <a:cs typeface="Arial MT"/>
              </a:rPr>
              <a:t>query.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39" rIns="0" bIns="0" rtlCol="0">
            <a:spAutoFit/>
          </a:bodyPr>
          <a:lstStyle/>
          <a:p>
            <a:pPr marL="1316990">
              <a:lnSpc>
                <a:spcPct val="100000"/>
              </a:lnSpc>
              <a:spcBef>
                <a:spcPts val="100"/>
              </a:spcBef>
            </a:pPr>
            <a:r>
              <a:rPr sz="3600" spc="-250" dirty="0"/>
              <a:t>How</a:t>
            </a:r>
            <a:r>
              <a:rPr sz="3600" spc="-105" dirty="0"/>
              <a:t> </a:t>
            </a:r>
            <a:r>
              <a:rPr sz="3600" spc="-420" dirty="0"/>
              <a:t>To</a:t>
            </a:r>
            <a:r>
              <a:rPr sz="3600" spc="-90" dirty="0"/>
              <a:t> </a:t>
            </a:r>
            <a:r>
              <a:rPr sz="3600" spc="-135" dirty="0"/>
              <a:t>Set</a:t>
            </a:r>
            <a:r>
              <a:rPr sz="3600" spc="-70" dirty="0"/>
              <a:t> </a:t>
            </a:r>
            <a:r>
              <a:rPr sz="3600" spc="-480" dirty="0"/>
              <a:t>A</a:t>
            </a:r>
            <a:r>
              <a:rPr sz="3600" spc="-100" dirty="0"/>
              <a:t> </a:t>
            </a:r>
            <a:r>
              <a:rPr sz="3600" spc="-420" dirty="0"/>
              <a:t>CSS</a:t>
            </a:r>
            <a:r>
              <a:rPr sz="3600" spc="-100" dirty="0"/>
              <a:t> </a:t>
            </a:r>
            <a:r>
              <a:rPr sz="3600" spc="-60" dirty="0"/>
              <a:t>Breakpoint?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02664"/>
            <a:ext cx="8734425" cy="507111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286385" marR="551815" indent="-274320">
              <a:lnSpc>
                <a:spcPct val="80000"/>
              </a:lnSpc>
              <a:spcBef>
                <a:spcPts val="675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27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45" dirty="0">
                <a:latin typeface="Arial MT"/>
                <a:cs typeface="Arial MT"/>
              </a:rPr>
              <a:t>most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challenging</a:t>
            </a:r>
            <a:r>
              <a:rPr sz="2400" spc="-16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part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select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500" dirty="0">
                <a:latin typeface="Arial MT"/>
                <a:cs typeface="Arial MT"/>
              </a:rPr>
              <a:t>CSS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15" dirty="0">
                <a:latin typeface="Arial MT"/>
                <a:cs typeface="Arial MT"/>
              </a:rPr>
              <a:t>query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65" dirty="0">
                <a:latin typeface="Arial MT"/>
                <a:cs typeface="Arial MT"/>
              </a:rPr>
              <a:t>breakpoints. </a:t>
            </a:r>
            <a:r>
              <a:rPr sz="2400" spc="-245" dirty="0">
                <a:latin typeface="Arial MT"/>
                <a:cs typeface="Arial MT"/>
              </a:rPr>
              <a:t>There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85" dirty="0">
                <a:latin typeface="Arial MT"/>
                <a:cs typeface="Arial MT"/>
              </a:rPr>
              <a:t>are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no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60" dirty="0">
                <a:latin typeface="Arial MT"/>
                <a:cs typeface="Arial MT"/>
              </a:rPr>
              <a:t>standard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rules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10" dirty="0">
                <a:latin typeface="Arial MT"/>
                <a:cs typeface="Arial MT"/>
              </a:rPr>
              <a:t>or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45" dirty="0">
                <a:latin typeface="Arial MT"/>
                <a:cs typeface="Arial MT"/>
              </a:rPr>
              <a:t>syntax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75" dirty="0">
                <a:latin typeface="Arial MT"/>
                <a:cs typeface="Arial MT"/>
              </a:rPr>
              <a:t>since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different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frameworks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385" dirty="0">
                <a:latin typeface="Arial MT"/>
                <a:cs typeface="Arial MT"/>
              </a:rPr>
              <a:t>use </a:t>
            </a:r>
            <a:r>
              <a:rPr sz="2400" spc="-145" dirty="0">
                <a:latin typeface="Arial MT"/>
                <a:cs typeface="Arial MT"/>
              </a:rPr>
              <a:t>different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20" dirty="0">
                <a:latin typeface="Arial MT"/>
                <a:cs typeface="Arial MT"/>
              </a:rPr>
              <a:t>breakpoints.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ts val="2825"/>
              </a:lnSpc>
              <a:spcBef>
                <a:spcPts val="25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80" dirty="0">
                <a:latin typeface="Arial MT"/>
                <a:cs typeface="Arial MT"/>
              </a:rPr>
              <a:t>•Here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85" dirty="0">
                <a:latin typeface="Arial MT"/>
                <a:cs typeface="Arial MT"/>
              </a:rPr>
              <a:t>are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55" dirty="0">
                <a:latin typeface="Arial MT"/>
                <a:cs typeface="Arial MT"/>
              </a:rPr>
              <a:t>two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305" dirty="0">
                <a:latin typeface="Arial MT"/>
                <a:cs typeface="Arial MT"/>
              </a:rPr>
              <a:t>approaches</a:t>
            </a:r>
            <a:r>
              <a:rPr sz="2400" spc="-15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apply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500" dirty="0">
                <a:latin typeface="Arial MT"/>
                <a:cs typeface="Arial MT"/>
              </a:rPr>
              <a:t>CSS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05" dirty="0">
                <a:latin typeface="Arial MT"/>
                <a:cs typeface="Arial MT"/>
              </a:rPr>
              <a:t>breakpoints:</a:t>
            </a:r>
            <a:endParaRPr sz="2400">
              <a:latin typeface="Arial MT"/>
              <a:cs typeface="Arial MT"/>
            </a:endParaRPr>
          </a:p>
          <a:p>
            <a:pPr marL="560070" lvl="1" indent="-247650">
              <a:lnSpc>
                <a:spcPts val="2525"/>
              </a:lnSpc>
              <a:buClr>
                <a:srgbClr val="9A2C1E"/>
              </a:buClr>
              <a:buSzPct val="84090"/>
              <a:buChar char="●"/>
              <a:tabLst>
                <a:tab pos="560070" algn="l"/>
              </a:tabLst>
            </a:pPr>
            <a:r>
              <a:rPr sz="2200" spc="-200" dirty="0">
                <a:latin typeface="Arial MT"/>
                <a:cs typeface="Arial MT"/>
              </a:rPr>
              <a:t>Device-</a:t>
            </a:r>
            <a:r>
              <a:rPr sz="2200" spc="-335" dirty="0">
                <a:latin typeface="Arial MT"/>
                <a:cs typeface="Arial MT"/>
              </a:rPr>
              <a:t>based</a:t>
            </a:r>
            <a:r>
              <a:rPr sz="2200" spc="-70" dirty="0">
                <a:latin typeface="Arial MT"/>
                <a:cs typeface="Arial MT"/>
              </a:rPr>
              <a:t> </a:t>
            </a:r>
            <a:r>
              <a:rPr sz="2200" spc="-110" dirty="0">
                <a:latin typeface="Arial MT"/>
                <a:cs typeface="Arial MT"/>
              </a:rPr>
              <a:t>breakpoints</a:t>
            </a:r>
            <a:endParaRPr sz="2200">
              <a:latin typeface="Arial MT"/>
              <a:cs typeface="Arial MT"/>
            </a:endParaRPr>
          </a:p>
          <a:p>
            <a:pPr marL="560070" lvl="1" indent="-247650">
              <a:lnSpc>
                <a:spcPts val="2580"/>
              </a:lnSpc>
              <a:buClr>
                <a:srgbClr val="9A2C1E"/>
              </a:buClr>
              <a:buSzPct val="84090"/>
              <a:buChar char="●"/>
              <a:tabLst>
                <a:tab pos="560070" algn="l"/>
              </a:tabLst>
            </a:pPr>
            <a:r>
              <a:rPr sz="2200" spc="-165" dirty="0">
                <a:latin typeface="Arial MT"/>
                <a:cs typeface="Arial MT"/>
              </a:rPr>
              <a:t>Content-</a:t>
            </a:r>
            <a:r>
              <a:rPr sz="2200" spc="-335" dirty="0">
                <a:latin typeface="Arial MT"/>
                <a:cs typeface="Arial MT"/>
              </a:rPr>
              <a:t>based</a:t>
            </a:r>
            <a:r>
              <a:rPr sz="2200" spc="-60" dirty="0">
                <a:latin typeface="Arial MT"/>
                <a:cs typeface="Arial MT"/>
              </a:rPr>
              <a:t> </a:t>
            </a:r>
            <a:r>
              <a:rPr sz="2200" spc="-110" dirty="0">
                <a:latin typeface="Arial MT"/>
                <a:cs typeface="Arial MT"/>
              </a:rPr>
              <a:t>breakpoints</a:t>
            </a:r>
            <a:endParaRPr sz="2200">
              <a:latin typeface="Arial MT"/>
              <a:cs typeface="Arial MT"/>
            </a:endParaRPr>
          </a:p>
          <a:p>
            <a:pPr lvl="1">
              <a:lnSpc>
                <a:spcPct val="100000"/>
              </a:lnSpc>
              <a:spcBef>
                <a:spcPts val="365"/>
              </a:spcBef>
              <a:buClr>
                <a:srgbClr val="9A2C1E"/>
              </a:buClr>
              <a:buFont typeface="Arial MT"/>
              <a:buChar char="●"/>
            </a:pPr>
            <a:endParaRPr sz="2200">
              <a:latin typeface="Arial MT"/>
              <a:cs typeface="Arial MT"/>
            </a:endParaRPr>
          </a:p>
          <a:p>
            <a:pPr marL="286385" indent="-273685">
              <a:lnSpc>
                <a:spcPts val="2825"/>
              </a:lnSpc>
              <a:buClr>
                <a:srgbClr val="D24716"/>
              </a:buClr>
              <a:buSzPct val="85416"/>
              <a:buFont typeface="Arial MT"/>
              <a:buChar char="●"/>
              <a:tabLst>
                <a:tab pos="286385" algn="l"/>
              </a:tabLst>
            </a:pPr>
            <a:r>
              <a:rPr sz="2400" b="1" spc="-110" dirty="0">
                <a:latin typeface="Arial"/>
                <a:cs typeface="Arial"/>
              </a:rPr>
              <a:t>Device-</a:t>
            </a:r>
            <a:r>
              <a:rPr sz="2400" b="1" spc="-254" dirty="0">
                <a:latin typeface="Arial"/>
                <a:cs typeface="Arial"/>
              </a:rPr>
              <a:t>Based</a:t>
            </a:r>
            <a:r>
              <a:rPr sz="2400" b="1" spc="-150" dirty="0">
                <a:latin typeface="Arial"/>
                <a:cs typeface="Arial"/>
              </a:rPr>
              <a:t> </a:t>
            </a:r>
            <a:r>
              <a:rPr sz="2400" b="1" spc="-45" dirty="0">
                <a:latin typeface="Arial"/>
                <a:cs typeface="Arial"/>
              </a:rPr>
              <a:t>Breakpoints</a:t>
            </a:r>
            <a:endParaRPr sz="2400">
              <a:latin typeface="Arial"/>
              <a:cs typeface="Arial"/>
            </a:endParaRPr>
          </a:p>
          <a:p>
            <a:pPr marL="560705" marR="233045" lvl="1" indent="-248285">
              <a:lnSpc>
                <a:spcPct val="80000"/>
              </a:lnSpc>
              <a:spcBef>
                <a:spcPts val="470"/>
              </a:spcBef>
              <a:buClr>
                <a:srgbClr val="9A2C1E"/>
              </a:buClr>
              <a:buSzPct val="84090"/>
              <a:buChar char="●"/>
              <a:tabLst>
                <a:tab pos="560705" algn="l"/>
              </a:tabLst>
            </a:pPr>
            <a:r>
              <a:rPr sz="2200" spc="-455" dirty="0">
                <a:latin typeface="Arial MT"/>
                <a:cs typeface="Arial MT"/>
              </a:rPr>
              <a:t>CSS</a:t>
            </a:r>
            <a:r>
              <a:rPr sz="2200" spc="-130" dirty="0">
                <a:latin typeface="Arial MT"/>
                <a:cs typeface="Arial MT"/>
              </a:rPr>
              <a:t> </a:t>
            </a:r>
            <a:r>
              <a:rPr sz="2200" spc="-250" dirty="0">
                <a:latin typeface="Arial MT"/>
                <a:cs typeface="Arial MT"/>
              </a:rPr>
              <a:t>media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query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04" dirty="0">
                <a:latin typeface="Arial MT"/>
                <a:cs typeface="Arial MT"/>
              </a:rPr>
              <a:t>breakpoints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305" dirty="0">
                <a:latin typeface="Arial MT"/>
                <a:cs typeface="Arial MT"/>
              </a:rPr>
              <a:t>can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95" dirty="0">
                <a:latin typeface="Arial MT"/>
                <a:cs typeface="Arial MT"/>
              </a:rPr>
              <a:t>be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selected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335" dirty="0">
                <a:latin typeface="Arial MT"/>
                <a:cs typeface="Arial MT"/>
              </a:rPr>
              <a:t>based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on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25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device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on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-180" dirty="0">
                <a:latin typeface="Arial MT"/>
                <a:cs typeface="Arial MT"/>
              </a:rPr>
              <a:t>which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35" dirty="0">
                <a:latin typeface="Arial MT"/>
                <a:cs typeface="Arial MT"/>
              </a:rPr>
              <a:t>the </a:t>
            </a:r>
            <a:r>
              <a:rPr sz="2200" spc="-220" dirty="0">
                <a:latin typeface="Arial MT"/>
                <a:cs typeface="Arial MT"/>
              </a:rPr>
              <a:t>website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10" dirty="0">
                <a:latin typeface="Arial MT"/>
                <a:cs typeface="Arial MT"/>
              </a:rPr>
              <a:t>is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29" dirty="0">
                <a:latin typeface="Arial MT"/>
                <a:cs typeface="Arial MT"/>
              </a:rPr>
              <a:t>being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75" dirty="0">
                <a:latin typeface="Arial MT"/>
                <a:cs typeface="Arial MT"/>
              </a:rPr>
              <a:t>rendered.</a:t>
            </a:r>
            <a:endParaRPr sz="2200">
              <a:latin typeface="Arial MT"/>
              <a:cs typeface="Arial MT"/>
            </a:endParaRPr>
          </a:p>
          <a:p>
            <a:pPr marL="560705" marR="5080" lvl="1" indent="-248285">
              <a:lnSpc>
                <a:spcPts val="2110"/>
              </a:lnSpc>
              <a:spcBef>
                <a:spcPts val="395"/>
              </a:spcBef>
              <a:buClr>
                <a:srgbClr val="9A2C1E"/>
              </a:buClr>
              <a:buSzPct val="84090"/>
              <a:buChar char="●"/>
              <a:tabLst>
                <a:tab pos="560705" algn="l"/>
              </a:tabLst>
            </a:pPr>
            <a:r>
              <a:rPr sz="2200" spc="-150" dirty="0">
                <a:latin typeface="Arial MT"/>
                <a:cs typeface="Arial MT"/>
              </a:rPr>
              <a:t>not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430" dirty="0">
                <a:latin typeface="Arial MT"/>
                <a:cs typeface="Arial MT"/>
              </a:rPr>
              <a:t>a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65" dirty="0">
                <a:latin typeface="Arial MT"/>
                <a:cs typeface="Arial MT"/>
              </a:rPr>
              <a:t>preferred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approach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60" dirty="0">
                <a:latin typeface="Arial MT"/>
                <a:cs typeface="Arial MT"/>
              </a:rPr>
              <a:t>-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45" dirty="0">
                <a:latin typeface="Arial MT"/>
                <a:cs typeface="Arial MT"/>
              </a:rPr>
              <a:t>since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-245" dirty="0">
                <a:latin typeface="Arial MT"/>
                <a:cs typeface="Arial MT"/>
              </a:rPr>
              <a:t>new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60" dirty="0">
                <a:latin typeface="Arial MT"/>
                <a:cs typeface="Arial MT"/>
              </a:rPr>
              <a:t>devices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54" dirty="0">
                <a:latin typeface="Arial MT"/>
                <a:cs typeface="Arial MT"/>
              </a:rPr>
              <a:t>are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60" dirty="0">
                <a:latin typeface="Arial MT"/>
                <a:cs typeface="Arial MT"/>
              </a:rPr>
              <a:t>released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170" dirty="0">
                <a:latin typeface="Arial MT"/>
                <a:cs typeface="Arial MT"/>
              </a:rPr>
              <a:t>frequently,</a:t>
            </a:r>
            <a:r>
              <a:rPr sz="2200" spc="-210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and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60" dirty="0">
                <a:latin typeface="Arial MT"/>
                <a:cs typeface="Arial MT"/>
              </a:rPr>
              <a:t>keeping </a:t>
            </a:r>
            <a:r>
              <a:rPr sz="2200" spc="-229" dirty="0">
                <a:latin typeface="Arial MT"/>
                <a:cs typeface="Arial MT"/>
              </a:rPr>
              <a:t>up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95" dirty="0">
                <a:latin typeface="Arial MT"/>
                <a:cs typeface="Arial MT"/>
              </a:rPr>
              <a:t>with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45" dirty="0">
                <a:latin typeface="Arial MT"/>
                <a:cs typeface="Arial MT"/>
              </a:rPr>
              <a:t>new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305" dirty="0">
                <a:latin typeface="Arial MT"/>
                <a:cs typeface="Arial MT"/>
              </a:rPr>
              <a:t>ones</a:t>
            </a:r>
            <a:r>
              <a:rPr sz="2200" spc="-70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requires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15" dirty="0">
                <a:latin typeface="Arial MT"/>
                <a:cs typeface="Arial MT"/>
              </a:rPr>
              <a:t>substantial</a:t>
            </a:r>
            <a:r>
              <a:rPr sz="2200" spc="-155" dirty="0">
                <a:latin typeface="Arial MT"/>
                <a:cs typeface="Arial MT"/>
              </a:rPr>
              <a:t> </a:t>
            </a:r>
            <a:r>
              <a:rPr sz="2200" spc="-10" dirty="0">
                <a:latin typeface="Arial MT"/>
                <a:cs typeface="Arial MT"/>
              </a:rPr>
              <a:t>effort.</a:t>
            </a:r>
            <a:endParaRPr sz="2200">
              <a:latin typeface="Arial MT"/>
              <a:cs typeface="Arial MT"/>
            </a:endParaRPr>
          </a:p>
          <a:p>
            <a:pPr marL="560705" marR="86995" lvl="1" indent="-248285">
              <a:lnSpc>
                <a:spcPct val="80000"/>
              </a:lnSpc>
              <a:spcBef>
                <a:spcPts val="425"/>
              </a:spcBef>
              <a:buClr>
                <a:srgbClr val="9A2C1E"/>
              </a:buClr>
              <a:buSzPct val="84090"/>
              <a:buChar char="●"/>
              <a:tabLst>
                <a:tab pos="560705" algn="l"/>
              </a:tabLst>
            </a:pPr>
            <a:r>
              <a:rPr sz="2200" spc="-245" dirty="0">
                <a:latin typeface="Arial MT"/>
                <a:cs typeface="Arial MT"/>
              </a:rPr>
              <a:t>new</a:t>
            </a:r>
            <a:r>
              <a:rPr sz="2200" spc="-10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device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launches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110" dirty="0">
                <a:latin typeface="Arial MT"/>
                <a:cs typeface="Arial MT"/>
              </a:rPr>
              <a:t>in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00" dirty="0">
                <a:latin typeface="Arial MT"/>
                <a:cs typeface="Arial MT"/>
              </a:rPr>
              <a:t>market</a:t>
            </a:r>
            <a:r>
              <a:rPr sz="2200" spc="-155" dirty="0">
                <a:latin typeface="Arial MT"/>
                <a:cs typeface="Arial MT"/>
              </a:rPr>
              <a:t> </a:t>
            </a:r>
            <a:r>
              <a:rPr sz="2200" spc="-60" dirty="0">
                <a:latin typeface="Arial MT"/>
                <a:cs typeface="Arial MT"/>
              </a:rPr>
              <a:t>-</a:t>
            </a:r>
            <a:r>
              <a:rPr sz="2200" spc="-8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developers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285" dirty="0">
                <a:latin typeface="Arial MT"/>
                <a:cs typeface="Arial MT"/>
              </a:rPr>
              <a:t>need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100" dirty="0">
                <a:latin typeface="Arial MT"/>
                <a:cs typeface="Arial MT"/>
              </a:rPr>
              <a:t>to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90" dirty="0">
                <a:latin typeface="Arial MT"/>
                <a:cs typeface="Arial MT"/>
              </a:rPr>
              <a:t>add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430" dirty="0">
                <a:latin typeface="Arial MT"/>
                <a:cs typeface="Arial MT"/>
              </a:rPr>
              <a:t>a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245" dirty="0">
                <a:latin typeface="Arial MT"/>
                <a:cs typeface="Arial MT"/>
              </a:rPr>
              <a:t>new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breakpoint</a:t>
            </a:r>
            <a:r>
              <a:rPr sz="2200" spc="-110" dirty="0">
                <a:latin typeface="Arial MT"/>
                <a:cs typeface="Arial MT"/>
              </a:rPr>
              <a:t> </a:t>
            </a:r>
            <a:r>
              <a:rPr sz="2200" spc="-25" dirty="0">
                <a:latin typeface="Arial MT"/>
                <a:cs typeface="Arial MT"/>
              </a:rPr>
              <a:t>to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25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newly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40" dirty="0">
                <a:latin typeface="Arial MT"/>
                <a:cs typeface="Arial MT"/>
              </a:rPr>
              <a:t>launched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65" dirty="0">
                <a:latin typeface="Arial MT"/>
                <a:cs typeface="Arial MT"/>
              </a:rPr>
              <a:t>screen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45" dirty="0">
                <a:latin typeface="Arial MT"/>
                <a:cs typeface="Arial MT"/>
              </a:rPr>
              <a:t>resolution.</a:t>
            </a:r>
            <a:endParaRPr sz="2200">
              <a:latin typeface="Arial MT"/>
              <a:cs typeface="Arial MT"/>
            </a:endParaRPr>
          </a:p>
          <a:p>
            <a:pPr marL="560705" marR="409575" lvl="1" indent="-248285">
              <a:lnSpc>
                <a:spcPct val="80000"/>
              </a:lnSpc>
              <a:spcBef>
                <a:spcPts val="385"/>
              </a:spcBef>
              <a:buClr>
                <a:srgbClr val="9A2C1E"/>
              </a:buClr>
              <a:buSzPct val="84090"/>
              <a:buChar char="●"/>
              <a:tabLst>
                <a:tab pos="560705" algn="l"/>
              </a:tabLst>
            </a:pPr>
            <a:r>
              <a:rPr sz="2200" spc="-170" dirty="0">
                <a:latin typeface="Arial MT"/>
                <a:cs typeface="Arial MT"/>
              </a:rPr>
              <a:t>Applying</a:t>
            </a:r>
            <a:r>
              <a:rPr sz="2200" spc="-105" dirty="0">
                <a:latin typeface="Arial MT"/>
                <a:cs typeface="Arial MT"/>
              </a:rPr>
              <a:t> </a:t>
            </a:r>
            <a:r>
              <a:rPr sz="2200" spc="-195" dirty="0">
                <a:latin typeface="Arial MT"/>
                <a:cs typeface="Arial MT"/>
              </a:rPr>
              <a:t>the</a:t>
            </a:r>
            <a:r>
              <a:rPr sz="2200" spc="-125" dirty="0">
                <a:latin typeface="Arial MT"/>
                <a:cs typeface="Arial MT"/>
              </a:rPr>
              <a:t> </a:t>
            </a:r>
            <a:r>
              <a:rPr sz="2200" spc="-360" dirty="0">
                <a:latin typeface="Arial MT"/>
                <a:cs typeface="Arial MT"/>
              </a:rPr>
              <a:t>same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185" dirty="0">
                <a:latin typeface="Arial MT"/>
                <a:cs typeface="Arial MT"/>
              </a:rPr>
              <a:t>breakpoint</a:t>
            </a:r>
            <a:r>
              <a:rPr sz="2200" spc="-85" dirty="0">
                <a:latin typeface="Arial MT"/>
                <a:cs typeface="Arial MT"/>
              </a:rPr>
              <a:t> </a:t>
            </a:r>
            <a:r>
              <a:rPr sz="2200" spc="-215" dirty="0">
                <a:latin typeface="Arial MT"/>
                <a:cs typeface="Arial MT"/>
              </a:rPr>
              <a:t>repeatedly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95" dirty="0">
                <a:latin typeface="Arial MT"/>
                <a:cs typeface="Arial MT"/>
              </a:rPr>
              <a:t>to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220" dirty="0">
                <a:latin typeface="Arial MT"/>
                <a:cs typeface="Arial MT"/>
              </a:rPr>
              <a:t>every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35" dirty="0">
                <a:latin typeface="Arial MT"/>
                <a:cs typeface="Arial MT"/>
              </a:rPr>
              <a:t>device</a:t>
            </a:r>
            <a:r>
              <a:rPr sz="2200" spc="-120" dirty="0">
                <a:latin typeface="Arial MT"/>
                <a:cs typeface="Arial MT"/>
              </a:rPr>
              <a:t> </a:t>
            </a:r>
            <a:r>
              <a:rPr sz="2200" spc="-305" dirty="0">
                <a:latin typeface="Arial MT"/>
                <a:cs typeface="Arial MT"/>
              </a:rPr>
              <a:t>can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85" dirty="0">
                <a:latin typeface="Arial MT"/>
                <a:cs typeface="Arial MT"/>
              </a:rPr>
              <a:t>turn</a:t>
            </a:r>
            <a:r>
              <a:rPr sz="2200" spc="-114" dirty="0">
                <a:latin typeface="Arial MT"/>
                <a:cs typeface="Arial MT"/>
              </a:rPr>
              <a:t> </a:t>
            </a:r>
            <a:r>
              <a:rPr sz="2200" spc="-150" dirty="0">
                <a:latin typeface="Arial MT"/>
                <a:cs typeface="Arial MT"/>
              </a:rPr>
              <a:t>out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100" dirty="0">
                <a:latin typeface="Arial MT"/>
                <a:cs typeface="Arial MT"/>
              </a:rPr>
              <a:t>to</a:t>
            </a:r>
            <a:r>
              <a:rPr sz="2200" spc="-90" dirty="0">
                <a:latin typeface="Arial MT"/>
                <a:cs typeface="Arial MT"/>
              </a:rPr>
              <a:t> </a:t>
            </a:r>
            <a:r>
              <a:rPr sz="2200" spc="-295" dirty="0">
                <a:latin typeface="Arial MT"/>
                <a:cs typeface="Arial MT"/>
              </a:rPr>
              <a:t>be</a:t>
            </a:r>
            <a:r>
              <a:rPr sz="2200" spc="-95" dirty="0">
                <a:latin typeface="Arial MT"/>
                <a:cs typeface="Arial MT"/>
              </a:rPr>
              <a:t> </a:t>
            </a:r>
            <a:r>
              <a:rPr sz="2200" spc="-480" dirty="0">
                <a:latin typeface="Arial MT"/>
                <a:cs typeface="Arial MT"/>
              </a:rPr>
              <a:t>a</a:t>
            </a:r>
            <a:r>
              <a:rPr sz="2200" spc="-254" dirty="0">
                <a:latin typeface="Arial MT"/>
                <a:cs typeface="Arial MT"/>
              </a:rPr>
              <a:t> cumbersome</a:t>
            </a:r>
            <a:r>
              <a:rPr sz="2200" spc="-75" dirty="0">
                <a:latin typeface="Arial MT"/>
                <a:cs typeface="Arial MT"/>
              </a:rPr>
              <a:t> </a:t>
            </a:r>
            <a:r>
              <a:rPr sz="2200" spc="-20" dirty="0">
                <a:latin typeface="Arial MT"/>
                <a:cs typeface="Arial MT"/>
              </a:rPr>
              <a:t>activity.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55980" y="1493910"/>
            <a:ext cx="8634730" cy="4396105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565"/>
              </a:spcBef>
              <a:buClr>
                <a:srgbClr val="D24716"/>
              </a:buClr>
              <a:buSzPct val="82692"/>
              <a:buFont typeface="Arial MT"/>
              <a:buChar char="●"/>
              <a:tabLst>
                <a:tab pos="286385" algn="l"/>
              </a:tabLst>
            </a:pPr>
            <a:r>
              <a:rPr sz="2600" b="1" spc="-120" dirty="0">
                <a:latin typeface="Arial"/>
                <a:cs typeface="Arial"/>
              </a:rPr>
              <a:t>Content-</a:t>
            </a:r>
            <a:r>
              <a:rPr sz="2600" b="1" spc="-265" dirty="0">
                <a:latin typeface="Arial"/>
                <a:cs typeface="Arial"/>
              </a:rPr>
              <a:t>based</a:t>
            </a:r>
            <a:r>
              <a:rPr sz="2600" b="1" dirty="0">
                <a:latin typeface="Arial"/>
                <a:cs typeface="Arial"/>
              </a:rPr>
              <a:t> </a:t>
            </a:r>
            <a:r>
              <a:rPr sz="2600" b="1" spc="-45" dirty="0">
                <a:latin typeface="Arial"/>
                <a:cs typeface="Arial"/>
              </a:rPr>
              <a:t>breakpoints</a:t>
            </a:r>
            <a:endParaRPr sz="2600">
              <a:latin typeface="Arial"/>
              <a:cs typeface="Arial"/>
            </a:endParaRPr>
          </a:p>
          <a:p>
            <a:pPr marL="560705" marR="156845" lvl="1" indent="-273050">
              <a:lnSpc>
                <a:spcPct val="100000"/>
              </a:lnSpc>
              <a:spcBef>
                <a:spcPts val="440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360" dirty="0">
                <a:latin typeface="Arial MT"/>
                <a:cs typeface="Arial MT"/>
              </a:rPr>
              <a:t>use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website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content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90" dirty="0">
                <a:latin typeface="Arial MT"/>
                <a:cs typeface="Arial MT"/>
              </a:rPr>
              <a:t>for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covering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35" dirty="0">
                <a:latin typeface="Arial MT"/>
                <a:cs typeface="Arial MT"/>
              </a:rPr>
              <a:t>more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75" dirty="0">
                <a:latin typeface="Arial MT"/>
                <a:cs typeface="Arial MT"/>
              </a:rPr>
              <a:t>scenarios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in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65" dirty="0">
                <a:latin typeface="Arial MT"/>
                <a:cs typeface="Arial MT"/>
              </a:rPr>
              <a:t>order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apply </a:t>
            </a:r>
            <a:r>
              <a:rPr sz="2400" spc="-495" dirty="0">
                <a:latin typeface="Arial MT"/>
                <a:cs typeface="Arial MT"/>
              </a:rPr>
              <a:t>CSS</a:t>
            </a:r>
            <a:r>
              <a:rPr sz="2400" spc="-16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55" dirty="0">
                <a:latin typeface="Arial MT"/>
                <a:cs typeface="Arial MT"/>
              </a:rPr>
              <a:t> </a:t>
            </a:r>
            <a:r>
              <a:rPr sz="2400" spc="-210" dirty="0">
                <a:latin typeface="Arial MT"/>
                <a:cs typeface="Arial MT"/>
              </a:rPr>
              <a:t>query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20" dirty="0">
                <a:latin typeface="Arial MT"/>
                <a:cs typeface="Arial MT"/>
              </a:rPr>
              <a:t>breakpoints.</a:t>
            </a:r>
            <a:endParaRPr sz="2400">
              <a:latin typeface="Arial MT"/>
              <a:cs typeface="Arial MT"/>
            </a:endParaRPr>
          </a:p>
          <a:p>
            <a:pPr marL="560705" marR="629285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150" dirty="0">
                <a:latin typeface="Arial MT"/>
                <a:cs typeface="Arial MT"/>
              </a:rPr>
              <a:t>In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85" dirty="0">
                <a:latin typeface="Arial MT"/>
                <a:cs typeface="Arial MT"/>
              </a:rPr>
              <a:t>this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approach,</a:t>
            </a:r>
            <a:r>
              <a:rPr sz="2400" spc="-245" dirty="0">
                <a:latin typeface="Arial MT"/>
                <a:cs typeface="Arial MT"/>
              </a:rPr>
              <a:t> </a:t>
            </a:r>
            <a:r>
              <a:rPr sz="2400" spc="-305" dirty="0">
                <a:latin typeface="Arial MT"/>
                <a:cs typeface="Arial MT"/>
              </a:rPr>
              <a:t>we</a:t>
            </a:r>
            <a:r>
              <a:rPr sz="2400" spc="-80" dirty="0">
                <a:latin typeface="Arial MT"/>
                <a:cs typeface="Arial MT"/>
              </a:rPr>
              <a:t> </a:t>
            </a:r>
            <a:r>
              <a:rPr sz="2400" spc="-204" dirty="0">
                <a:latin typeface="Arial MT"/>
                <a:cs typeface="Arial MT"/>
              </a:rPr>
              <a:t>simply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00" dirty="0">
                <a:latin typeface="Arial MT"/>
                <a:cs typeface="Arial MT"/>
              </a:rPr>
              <a:t>breakpoint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at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345" dirty="0">
                <a:latin typeface="Arial MT"/>
                <a:cs typeface="Arial MT"/>
              </a:rPr>
              <a:t>each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point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where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65" dirty="0">
                <a:latin typeface="Arial MT"/>
                <a:cs typeface="Arial MT"/>
              </a:rPr>
              <a:t>the </a:t>
            </a:r>
            <a:r>
              <a:rPr sz="2400" spc="-190" dirty="0">
                <a:latin typeface="Arial MT"/>
                <a:cs typeface="Arial MT"/>
              </a:rPr>
              <a:t>content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10" dirty="0">
                <a:latin typeface="Arial MT"/>
                <a:cs typeface="Arial MT"/>
              </a:rPr>
              <a:t>layout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20" dirty="0">
                <a:latin typeface="Arial MT"/>
                <a:cs typeface="Arial MT"/>
              </a:rPr>
              <a:t>misaligned.</a:t>
            </a:r>
            <a:endParaRPr sz="2400">
              <a:latin typeface="Arial MT"/>
              <a:cs typeface="Arial MT"/>
            </a:endParaRPr>
          </a:p>
          <a:p>
            <a:pPr marL="560705" marR="248920" lvl="1" indent="-273050">
              <a:lnSpc>
                <a:spcPct val="100000"/>
              </a:lnSpc>
              <a:spcBef>
                <a:spcPts val="409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180" dirty="0">
                <a:latin typeface="Arial MT"/>
                <a:cs typeface="Arial MT"/>
              </a:rPr>
              <a:t>this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35" dirty="0">
                <a:latin typeface="Arial MT"/>
                <a:cs typeface="Arial MT"/>
              </a:rPr>
              <a:t>method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00" dirty="0">
                <a:latin typeface="Arial MT"/>
                <a:cs typeface="Arial MT"/>
              </a:rPr>
              <a:t>greatly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85" dirty="0">
                <a:latin typeface="Arial MT"/>
                <a:cs typeface="Arial MT"/>
              </a:rPr>
              <a:t>simplifies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implementation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along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00" dirty="0">
                <a:latin typeface="Arial MT"/>
                <a:cs typeface="Arial MT"/>
              </a:rPr>
              <a:t>with </a:t>
            </a:r>
            <a:r>
              <a:rPr sz="2400" spc="-315" dirty="0">
                <a:latin typeface="Arial MT"/>
                <a:cs typeface="Arial MT"/>
              </a:rPr>
              <a:t>easing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60" dirty="0">
                <a:latin typeface="Arial MT"/>
                <a:cs typeface="Arial MT"/>
              </a:rPr>
              <a:t>the </a:t>
            </a:r>
            <a:r>
              <a:rPr sz="2400" spc="-305" dirty="0">
                <a:latin typeface="Arial MT"/>
                <a:cs typeface="Arial MT"/>
              </a:rPr>
              <a:t>management</a:t>
            </a:r>
            <a:r>
              <a:rPr sz="2400" spc="-175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80" dirty="0">
                <a:latin typeface="Arial MT"/>
                <a:cs typeface="Arial MT"/>
              </a:rPr>
              <a:t>queries.</a:t>
            </a:r>
            <a:endParaRPr sz="2400">
              <a:latin typeface="Arial MT"/>
              <a:cs typeface="Arial MT"/>
            </a:endParaRPr>
          </a:p>
          <a:p>
            <a:pPr marL="560705" marR="6985" lvl="1" indent="-273050">
              <a:lnSpc>
                <a:spcPct val="100000"/>
              </a:lnSpc>
              <a:spcBef>
                <a:spcPts val="40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50" dirty="0">
                <a:latin typeface="Arial MT"/>
                <a:cs typeface="Arial MT"/>
              </a:rPr>
              <a:t>on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75" dirty="0">
                <a:latin typeface="Arial MT"/>
                <a:cs typeface="Arial MT"/>
              </a:rPr>
              <a:t>minimizing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95" dirty="0">
                <a:latin typeface="Arial MT"/>
                <a:cs typeface="Arial MT"/>
              </a:rPr>
              <a:t>screen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size;</a:t>
            </a:r>
            <a:r>
              <a:rPr sz="2400" spc="-220" dirty="0">
                <a:latin typeface="Arial MT"/>
                <a:cs typeface="Arial MT"/>
              </a:rPr>
              <a:t> 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content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begins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110" dirty="0">
                <a:latin typeface="Arial MT"/>
                <a:cs typeface="Arial MT"/>
              </a:rPr>
              <a:t> distort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which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in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turn </a:t>
            </a:r>
            <a:r>
              <a:rPr sz="2400" spc="-295" dirty="0">
                <a:latin typeface="Arial MT"/>
                <a:cs typeface="Arial MT"/>
              </a:rPr>
              <a:t>hampers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95" dirty="0">
                <a:latin typeface="Arial MT"/>
                <a:cs typeface="Arial MT"/>
              </a:rPr>
              <a:t>readability.</a:t>
            </a:r>
            <a:endParaRPr sz="2400">
              <a:latin typeface="Arial MT"/>
              <a:cs typeface="Arial MT"/>
            </a:endParaRPr>
          </a:p>
          <a:p>
            <a:pPr marL="560705" marR="5080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340" dirty="0">
                <a:latin typeface="Arial MT"/>
                <a:cs typeface="Arial MT"/>
              </a:rPr>
              <a:t>To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avoid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this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scenario,</a:t>
            </a:r>
            <a:r>
              <a:rPr sz="2400" spc="-200" dirty="0">
                <a:latin typeface="Arial MT"/>
                <a:cs typeface="Arial MT"/>
              </a:rPr>
              <a:t> </a:t>
            </a:r>
            <a:r>
              <a:rPr sz="2400" spc="-305" dirty="0">
                <a:latin typeface="Arial MT"/>
                <a:cs typeface="Arial MT"/>
              </a:rPr>
              <a:t>we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60" dirty="0">
                <a:latin typeface="Arial MT"/>
                <a:cs typeface="Arial MT"/>
              </a:rPr>
              <a:t>insert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495" dirty="0">
                <a:latin typeface="Arial MT"/>
                <a:cs typeface="Arial MT"/>
              </a:rPr>
              <a:t>CSS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media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10" dirty="0">
                <a:latin typeface="Arial MT"/>
                <a:cs typeface="Arial MT"/>
              </a:rPr>
              <a:t>query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breakpoints</a:t>
            </a:r>
            <a:r>
              <a:rPr sz="2400" spc="-15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 </a:t>
            </a:r>
            <a:r>
              <a:rPr sz="2400" spc="-145" dirty="0">
                <a:latin typeface="Arial MT"/>
                <a:cs typeface="Arial MT"/>
              </a:rPr>
              <a:t>improve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readability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325" dirty="0">
                <a:latin typeface="Arial MT"/>
                <a:cs typeface="Arial MT"/>
              </a:rPr>
              <a:t>aspects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0" dirty="0">
                <a:latin typeface="Arial MT"/>
                <a:cs typeface="Arial MT"/>
              </a:rPr>
              <a:t>content.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27</a:t>
            </a:fld>
            <a:endParaRPr spc="-25" dirty="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39" rIns="0" bIns="0" rtlCol="0">
            <a:spAutoFit/>
          </a:bodyPr>
          <a:lstStyle/>
          <a:p>
            <a:pPr marL="1146175">
              <a:lnSpc>
                <a:spcPct val="100000"/>
              </a:lnSpc>
              <a:spcBef>
                <a:spcPts val="100"/>
              </a:spcBef>
            </a:pPr>
            <a:r>
              <a:rPr sz="3600" spc="-130" dirty="0"/>
              <a:t>What</a:t>
            </a:r>
            <a:r>
              <a:rPr sz="3600" spc="-120" dirty="0"/>
              <a:t> </a:t>
            </a:r>
            <a:r>
              <a:rPr sz="3600" spc="-60" dirty="0"/>
              <a:t>are</a:t>
            </a:r>
            <a:r>
              <a:rPr sz="3600" spc="-150" dirty="0"/>
              <a:t> </a:t>
            </a:r>
            <a:r>
              <a:rPr sz="3600" spc="-110" dirty="0"/>
              <a:t>common</a:t>
            </a:r>
            <a:r>
              <a:rPr sz="3600" spc="-140" dirty="0"/>
              <a:t> </a:t>
            </a:r>
            <a:r>
              <a:rPr sz="3600" spc="-50" dirty="0"/>
              <a:t>breakpoints?</a:t>
            </a:r>
            <a:endParaRPr sz="3600"/>
          </a:p>
        </p:txBody>
      </p:sp>
      <p:grpSp>
        <p:nvGrpSpPr>
          <p:cNvPr id="3" name="object 3"/>
          <p:cNvGrpSpPr/>
          <p:nvPr/>
        </p:nvGrpSpPr>
        <p:grpSpPr>
          <a:xfrm>
            <a:off x="920496" y="4154932"/>
            <a:ext cx="8620125" cy="3032760"/>
            <a:chOff x="920496" y="4154932"/>
            <a:chExt cx="8620125" cy="3032760"/>
          </a:xfrm>
        </p:grpSpPr>
        <p:sp>
          <p:nvSpPr>
            <p:cNvPr id="4" name="object 4"/>
            <p:cNvSpPr/>
            <p:nvPr/>
          </p:nvSpPr>
          <p:spPr>
            <a:xfrm>
              <a:off x="920496" y="6730492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2896" y="4154932"/>
              <a:ext cx="8467344" cy="241706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565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95" dirty="0">
                <a:latin typeface="Arial MT"/>
                <a:cs typeface="Arial MT"/>
              </a:rPr>
              <a:t>Common</a:t>
            </a:r>
            <a:r>
              <a:rPr sz="2600" spc="-35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breakpoints</a:t>
            </a:r>
            <a:r>
              <a:rPr sz="2600" spc="-10" dirty="0">
                <a:latin typeface="Arial MT"/>
                <a:cs typeface="Arial MT"/>
              </a:rPr>
              <a:t> </a:t>
            </a:r>
            <a:r>
              <a:rPr sz="2600" spc="-335" dirty="0">
                <a:latin typeface="Arial MT"/>
                <a:cs typeface="Arial MT"/>
              </a:rPr>
              <a:t>are</a:t>
            </a:r>
            <a:endParaRPr sz="26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40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170" dirty="0">
                <a:latin typeface="Arial"/>
                <a:cs typeface="Arial"/>
              </a:rPr>
              <a:t>320px</a:t>
            </a:r>
            <a:r>
              <a:rPr sz="2400" b="1" spc="-14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—</a:t>
            </a:r>
            <a:r>
              <a:rPr sz="2400" b="1" spc="-100" dirty="0">
                <a:latin typeface="Arial"/>
                <a:cs typeface="Arial"/>
              </a:rPr>
              <a:t> </a:t>
            </a:r>
            <a:r>
              <a:rPr sz="2400" b="1" spc="-170" dirty="0">
                <a:latin typeface="Arial"/>
                <a:cs typeface="Arial"/>
              </a:rPr>
              <a:t>480px</a:t>
            </a:r>
            <a:r>
              <a:rPr sz="2400" b="1" spc="-130" dirty="0">
                <a:latin typeface="Arial"/>
                <a:cs typeface="Arial"/>
              </a:rPr>
              <a:t> </a:t>
            </a:r>
            <a:r>
              <a:rPr sz="2400" b="1" spc="-80" dirty="0">
                <a:latin typeface="Arial"/>
                <a:cs typeface="Arial"/>
              </a:rPr>
              <a:t>for</a:t>
            </a:r>
            <a:r>
              <a:rPr sz="2400" b="1" spc="-95" dirty="0">
                <a:latin typeface="Arial"/>
                <a:cs typeface="Arial"/>
              </a:rPr>
              <a:t> </a:t>
            </a:r>
            <a:r>
              <a:rPr sz="2400" b="1" spc="-120" dirty="0">
                <a:latin typeface="Arial"/>
                <a:cs typeface="Arial"/>
              </a:rPr>
              <a:t>mobile</a:t>
            </a:r>
            <a:r>
              <a:rPr sz="2400" b="1" spc="-110" dirty="0">
                <a:latin typeface="Arial"/>
                <a:cs typeface="Arial"/>
              </a:rPr>
              <a:t> </a:t>
            </a:r>
            <a:r>
              <a:rPr sz="2400" b="1" spc="-35" dirty="0">
                <a:latin typeface="Arial"/>
                <a:cs typeface="Arial"/>
              </a:rPr>
              <a:t>devices</a:t>
            </a:r>
            <a:r>
              <a:rPr sz="2400" spc="-35" dirty="0">
                <a:latin typeface="Arial MT"/>
                <a:cs typeface="Arial MT"/>
              </a:rPr>
              <a:t>,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15" dirty="0">
                <a:latin typeface="Arial MT"/>
                <a:cs typeface="Arial MT"/>
              </a:rPr>
              <a:t>481px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—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15" dirty="0">
                <a:latin typeface="Arial MT"/>
                <a:cs typeface="Arial MT"/>
              </a:rPr>
              <a:t>768px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95" dirty="0">
                <a:latin typeface="Arial MT"/>
                <a:cs typeface="Arial MT"/>
              </a:rPr>
              <a:t>for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25" dirty="0">
                <a:latin typeface="Arial MT"/>
                <a:cs typeface="Arial MT"/>
              </a:rPr>
              <a:t>iPads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35" dirty="0">
                <a:latin typeface="Arial MT"/>
                <a:cs typeface="Arial MT"/>
              </a:rPr>
              <a:t>&amp;</a:t>
            </a:r>
            <a:r>
              <a:rPr sz="2400" spc="-150" dirty="0">
                <a:latin typeface="Arial MT"/>
                <a:cs typeface="Arial MT"/>
              </a:rPr>
              <a:t> </a:t>
            </a:r>
            <a:r>
              <a:rPr sz="2400" spc="-60" dirty="0">
                <a:latin typeface="Arial MT"/>
                <a:cs typeface="Arial MT"/>
              </a:rPr>
              <a:t>tablets,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09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15" dirty="0">
                <a:latin typeface="Arial MT"/>
                <a:cs typeface="Arial MT"/>
              </a:rPr>
              <a:t>769px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—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1024px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95" dirty="0">
                <a:latin typeface="Arial MT"/>
                <a:cs typeface="Arial MT"/>
              </a:rPr>
              <a:t>for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small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screens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like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laptop,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40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25" dirty="0">
                <a:latin typeface="Arial MT"/>
                <a:cs typeface="Arial MT"/>
              </a:rPr>
              <a:t>1025px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—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1200px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95" dirty="0">
                <a:latin typeface="Arial MT"/>
                <a:cs typeface="Arial MT"/>
              </a:rPr>
              <a:t>for </a:t>
            </a:r>
            <a:r>
              <a:rPr sz="2400" spc="-229" dirty="0">
                <a:latin typeface="Arial MT"/>
                <a:cs typeface="Arial MT"/>
              </a:rPr>
              <a:t>large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screens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like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Desktops,</a:t>
            </a:r>
            <a:r>
              <a:rPr sz="2400" spc="-220" dirty="0">
                <a:latin typeface="Arial MT"/>
                <a:cs typeface="Arial MT"/>
              </a:rPr>
              <a:t> </a:t>
            </a:r>
            <a:r>
              <a:rPr sz="2400" spc="-340" dirty="0">
                <a:latin typeface="Arial MT"/>
                <a:cs typeface="Arial MT"/>
              </a:rPr>
              <a:t>and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385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225" dirty="0">
                <a:latin typeface="Arial MT"/>
                <a:cs typeface="Arial MT"/>
              </a:rPr>
              <a:t>1201px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335" dirty="0">
                <a:latin typeface="Arial MT"/>
                <a:cs typeface="Arial MT"/>
              </a:rPr>
              <a:t>above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90" dirty="0">
                <a:latin typeface="Arial MT"/>
                <a:cs typeface="Arial MT"/>
              </a:rPr>
              <a:t>for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extra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35" dirty="0">
                <a:latin typeface="Arial MT"/>
                <a:cs typeface="Arial MT"/>
              </a:rPr>
              <a:t>large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screens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like</a:t>
            </a:r>
            <a:r>
              <a:rPr sz="2400" spc="-409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TV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28</a:t>
            </a:fld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3203575">
              <a:lnSpc>
                <a:spcPct val="100000"/>
              </a:lnSpc>
              <a:spcBef>
                <a:spcPts val="105"/>
              </a:spcBef>
            </a:pPr>
            <a:r>
              <a:rPr spc="-165" dirty="0"/>
              <a:t>Examples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/>
              <a:t>/*</a:t>
            </a:r>
            <a:r>
              <a:rPr spc="-50" dirty="0"/>
              <a:t> </a:t>
            </a:r>
            <a:r>
              <a:rPr dirty="0"/>
              <a:t>smaller</a:t>
            </a:r>
            <a:r>
              <a:rPr spc="15" dirty="0"/>
              <a:t> </a:t>
            </a:r>
            <a:r>
              <a:rPr dirty="0"/>
              <a:t>than</a:t>
            </a:r>
            <a:r>
              <a:rPr spc="-25" dirty="0"/>
              <a:t> </a:t>
            </a:r>
            <a:r>
              <a:rPr dirty="0"/>
              <a:t>1024</a:t>
            </a:r>
            <a:r>
              <a:rPr spc="-70" dirty="0"/>
              <a:t> </a:t>
            </a:r>
            <a:r>
              <a:rPr dirty="0"/>
              <a:t>pixels</a:t>
            </a:r>
            <a:r>
              <a:rPr spc="-40" dirty="0"/>
              <a:t> </a:t>
            </a:r>
            <a:r>
              <a:rPr spc="-25" dirty="0"/>
              <a:t>*/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/>
              <a:t>@media</a:t>
            </a:r>
            <a:r>
              <a:rPr spc="-10" dirty="0"/>
              <a:t> </a:t>
            </a:r>
            <a:r>
              <a:rPr dirty="0"/>
              <a:t>screen</a:t>
            </a:r>
            <a:r>
              <a:rPr spc="-60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spc="-25" dirty="0"/>
              <a:t>(max-</a:t>
            </a:r>
            <a:r>
              <a:rPr dirty="0"/>
              <a:t>width:</a:t>
            </a:r>
            <a:r>
              <a:rPr spc="55" dirty="0"/>
              <a:t> </a:t>
            </a:r>
            <a:r>
              <a:rPr dirty="0"/>
              <a:t>1024px)</a:t>
            </a:r>
            <a:r>
              <a:rPr spc="-85" dirty="0"/>
              <a:t> </a:t>
            </a:r>
            <a:r>
              <a:rPr spc="-50" dirty="0"/>
              <a:t>{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i="1" dirty="0">
                <a:latin typeface="Times New Roman"/>
                <a:cs typeface="Times New Roman"/>
              </a:rPr>
              <a:t>style</a:t>
            </a:r>
            <a:r>
              <a:rPr i="1" spc="-20" dirty="0">
                <a:latin typeface="Times New Roman"/>
                <a:cs typeface="Times New Roman"/>
              </a:rPr>
              <a:t> </a:t>
            </a:r>
            <a:r>
              <a:rPr i="1" dirty="0">
                <a:latin typeface="Times New Roman"/>
                <a:cs typeface="Times New Roman"/>
              </a:rPr>
              <a:t>rules</a:t>
            </a:r>
            <a:r>
              <a:rPr i="1" spc="-10" dirty="0">
                <a:latin typeface="Times New Roman"/>
                <a:cs typeface="Times New Roman"/>
              </a:rPr>
              <a:t> </a:t>
            </a:r>
            <a:r>
              <a:rPr i="1" spc="-20" dirty="0">
                <a:latin typeface="Times New Roman"/>
                <a:cs typeface="Times New Roman"/>
              </a:rPr>
              <a:t>here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50" dirty="0"/>
              <a:t>}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/>
              <a:t>/*</a:t>
            </a:r>
            <a:r>
              <a:rPr spc="-50" dirty="0"/>
              <a:t> </a:t>
            </a:r>
            <a:r>
              <a:rPr dirty="0"/>
              <a:t>smaller</a:t>
            </a:r>
            <a:r>
              <a:rPr spc="15" dirty="0"/>
              <a:t> </a:t>
            </a:r>
            <a:r>
              <a:rPr dirty="0"/>
              <a:t>than</a:t>
            </a:r>
            <a:r>
              <a:rPr spc="-25" dirty="0"/>
              <a:t> </a:t>
            </a:r>
            <a:r>
              <a:rPr dirty="0"/>
              <a:t>768</a:t>
            </a:r>
            <a:r>
              <a:rPr spc="-70" dirty="0"/>
              <a:t> </a:t>
            </a:r>
            <a:r>
              <a:rPr dirty="0"/>
              <a:t>pixels</a:t>
            </a:r>
            <a:r>
              <a:rPr spc="-15" dirty="0"/>
              <a:t> </a:t>
            </a:r>
            <a:r>
              <a:rPr spc="-25" dirty="0"/>
              <a:t>*/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/>
              <a:t>@media</a:t>
            </a:r>
            <a:r>
              <a:rPr spc="-10" dirty="0"/>
              <a:t> </a:t>
            </a:r>
            <a:r>
              <a:rPr dirty="0"/>
              <a:t>screen</a:t>
            </a:r>
            <a:r>
              <a:rPr spc="-60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spc="-25" dirty="0"/>
              <a:t>(max-</a:t>
            </a:r>
            <a:r>
              <a:rPr dirty="0"/>
              <a:t>width:</a:t>
            </a:r>
            <a:r>
              <a:rPr spc="55" dirty="0"/>
              <a:t> </a:t>
            </a:r>
            <a:r>
              <a:rPr dirty="0"/>
              <a:t>768px)</a:t>
            </a:r>
            <a:r>
              <a:rPr spc="-65" dirty="0"/>
              <a:t> </a:t>
            </a:r>
            <a:r>
              <a:rPr spc="-50" dirty="0"/>
              <a:t>{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i="1" dirty="0">
                <a:latin typeface="Times New Roman"/>
                <a:cs typeface="Times New Roman"/>
              </a:rPr>
              <a:t>style</a:t>
            </a:r>
            <a:r>
              <a:rPr i="1" spc="-20" dirty="0">
                <a:latin typeface="Times New Roman"/>
                <a:cs typeface="Times New Roman"/>
              </a:rPr>
              <a:t> </a:t>
            </a:r>
            <a:r>
              <a:rPr i="1" dirty="0">
                <a:latin typeface="Times New Roman"/>
                <a:cs typeface="Times New Roman"/>
              </a:rPr>
              <a:t>rules</a:t>
            </a:r>
            <a:r>
              <a:rPr i="1" spc="-10" dirty="0">
                <a:latin typeface="Times New Roman"/>
                <a:cs typeface="Times New Roman"/>
              </a:rPr>
              <a:t> </a:t>
            </a:r>
            <a:r>
              <a:rPr i="1" spc="-20" dirty="0">
                <a:latin typeface="Times New Roman"/>
                <a:cs typeface="Times New Roman"/>
              </a:rPr>
              <a:t>here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50" dirty="0"/>
              <a:t>}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/>
              <a:t>/*</a:t>
            </a:r>
            <a:r>
              <a:rPr spc="-50" dirty="0"/>
              <a:t> </a:t>
            </a:r>
            <a:r>
              <a:rPr dirty="0"/>
              <a:t>smaller</a:t>
            </a:r>
            <a:r>
              <a:rPr spc="15" dirty="0"/>
              <a:t> </a:t>
            </a:r>
            <a:r>
              <a:rPr dirty="0"/>
              <a:t>than</a:t>
            </a:r>
            <a:r>
              <a:rPr spc="-25" dirty="0"/>
              <a:t> </a:t>
            </a:r>
            <a:r>
              <a:rPr dirty="0"/>
              <a:t>480</a:t>
            </a:r>
            <a:r>
              <a:rPr spc="-70" dirty="0"/>
              <a:t> </a:t>
            </a:r>
            <a:r>
              <a:rPr dirty="0"/>
              <a:t>pixels</a:t>
            </a:r>
            <a:r>
              <a:rPr spc="-15" dirty="0"/>
              <a:t> </a:t>
            </a:r>
            <a:r>
              <a:rPr spc="-25" dirty="0"/>
              <a:t>*/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/>
              <a:t>@media</a:t>
            </a:r>
            <a:r>
              <a:rPr spc="-10" dirty="0"/>
              <a:t> </a:t>
            </a:r>
            <a:r>
              <a:rPr dirty="0"/>
              <a:t>screen</a:t>
            </a:r>
            <a:r>
              <a:rPr spc="-60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spc="-25" dirty="0"/>
              <a:t>(max-</a:t>
            </a:r>
            <a:r>
              <a:rPr dirty="0"/>
              <a:t>width:</a:t>
            </a:r>
            <a:r>
              <a:rPr spc="55" dirty="0"/>
              <a:t> </a:t>
            </a:r>
            <a:r>
              <a:rPr dirty="0"/>
              <a:t>480px)</a:t>
            </a:r>
            <a:r>
              <a:rPr spc="-65" dirty="0"/>
              <a:t> </a:t>
            </a:r>
            <a:r>
              <a:rPr spc="-50" dirty="0"/>
              <a:t>{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i="1" dirty="0">
                <a:latin typeface="Times New Roman"/>
                <a:cs typeface="Times New Roman"/>
              </a:rPr>
              <a:t>style</a:t>
            </a:r>
            <a:r>
              <a:rPr i="1" spc="-20" dirty="0">
                <a:latin typeface="Times New Roman"/>
                <a:cs typeface="Times New Roman"/>
              </a:rPr>
              <a:t> </a:t>
            </a:r>
            <a:r>
              <a:rPr i="1" dirty="0">
                <a:latin typeface="Times New Roman"/>
                <a:cs typeface="Times New Roman"/>
              </a:rPr>
              <a:t>rules</a:t>
            </a:r>
            <a:r>
              <a:rPr i="1" spc="-10" dirty="0">
                <a:latin typeface="Times New Roman"/>
                <a:cs typeface="Times New Roman"/>
              </a:rPr>
              <a:t> </a:t>
            </a:r>
            <a:r>
              <a:rPr i="1" spc="-20" dirty="0">
                <a:latin typeface="Times New Roman"/>
                <a:cs typeface="Times New Roman"/>
              </a:rPr>
              <a:t>here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50" dirty="0"/>
              <a:t>}</a:t>
            </a:r>
          </a:p>
          <a:p>
            <a:pPr marL="97790" indent="-97155">
              <a:lnSpc>
                <a:spcPct val="100000"/>
              </a:lnSpc>
              <a:spcBef>
                <a:spcPts val="120"/>
              </a:spcBef>
              <a:buSzPct val="95000"/>
              <a:buChar char="•"/>
              <a:tabLst>
                <a:tab pos="97790" algn="l"/>
              </a:tabLst>
            </a:pPr>
            <a:r>
              <a:rPr spc="-40" dirty="0"/>
              <a:t>You </a:t>
            </a:r>
            <a:r>
              <a:rPr dirty="0"/>
              <a:t>can</a:t>
            </a:r>
            <a:r>
              <a:rPr spc="-35" dirty="0"/>
              <a:t> </a:t>
            </a:r>
            <a:r>
              <a:rPr dirty="0"/>
              <a:t>add</a:t>
            </a:r>
            <a:r>
              <a:rPr spc="-55" dirty="0"/>
              <a:t> </a:t>
            </a:r>
            <a:r>
              <a:rPr dirty="0"/>
              <a:t>multiple</a:t>
            </a:r>
            <a:r>
              <a:rPr spc="-30" dirty="0"/>
              <a:t> </a:t>
            </a:r>
            <a:r>
              <a:rPr dirty="0"/>
              <a:t>media</a:t>
            </a:r>
            <a:r>
              <a:rPr spc="-25" dirty="0"/>
              <a:t> </a:t>
            </a:r>
            <a:r>
              <a:rPr dirty="0"/>
              <a:t>features</a:t>
            </a:r>
            <a:r>
              <a:rPr spc="-30" dirty="0"/>
              <a:t> </a:t>
            </a:r>
            <a:r>
              <a:rPr dirty="0"/>
              <a:t>with</a:t>
            </a:r>
            <a:r>
              <a:rPr spc="5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i="1" dirty="0">
                <a:latin typeface="Times New Roman"/>
                <a:cs typeface="Times New Roman"/>
              </a:rPr>
              <a:t>and</a:t>
            </a:r>
            <a:r>
              <a:rPr i="1" spc="-60" dirty="0">
                <a:latin typeface="Times New Roman"/>
                <a:cs typeface="Times New Roman"/>
              </a:rPr>
              <a:t> </a:t>
            </a:r>
            <a:r>
              <a:rPr spc="-10" dirty="0"/>
              <a:t>keyword.</a:t>
            </a:r>
          </a:p>
          <a:p>
            <a:pPr>
              <a:lnSpc>
                <a:spcPct val="100000"/>
              </a:lnSpc>
              <a:spcBef>
                <a:spcPts val="340"/>
              </a:spcBef>
            </a:pPr>
            <a:endParaRPr spc="-10" dirty="0"/>
          </a:p>
          <a:p>
            <a:pPr marL="12700">
              <a:lnSpc>
                <a:spcPct val="100000"/>
              </a:lnSpc>
            </a:pPr>
            <a:r>
              <a:rPr dirty="0"/>
              <a:t>@media</a:t>
            </a:r>
            <a:r>
              <a:rPr spc="-5" dirty="0"/>
              <a:t> </a:t>
            </a:r>
            <a:r>
              <a:rPr dirty="0"/>
              <a:t>screen</a:t>
            </a:r>
            <a:r>
              <a:rPr spc="-60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spc="-25" dirty="0"/>
              <a:t>(min-</a:t>
            </a:r>
            <a:r>
              <a:rPr dirty="0"/>
              <a:t>width:</a:t>
            </a:r>
            <a:r>
              <a:rPr spc="55" dirty="0"/>
              <a:t> </a:t>
            </a:r>
            <a:r>
              <a:rPr dirty="0"/>
              <a:t>480px)</a:t>
            </a:r>
            <a:r>
              <a:rPr spc="-8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spc="-30" dirty="0"/>
              <a:t>(max-</a:t>
            </a:r>
            <a:r>
              <a:rPr dirty="0"/>
              <a:t>width:</a:t>
            </a:r>
            <a:r>
              <a:rPr spc="35" dirty="0"/>
              <a:t> </a:t>
            </a:r>
            <a:r>
              <a:rPr spc="-10" dirty="0"/>
              <a:t>768px)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29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4"/>
            <a:ext cx="9491750" cy="6465006"/>
          </a:xfrm>
        </p:spPr>
        <p:txBody>
          <a:bodyPr>
            <a:no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Here are some commonly used CSS media types:</a:t>
            </a: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cs typeface="+mn-cs"/>
              </a:rPr>
              <a:t>all</a:t>
            </a: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r>
              <a:rPr lang="en-US" sz="3200" dirty="0">
                <a:latin typeface="+mn-lt"/>
              </a:rPr>
              <a:t>print</a:t>
            </a:r>
          </a:p>
          <a:p>
            <a:pPr marL="514350" indent="-514350">
              <a:buClr>
                <a:srgbClr val="009999"/>
              </a:buClr>
              <a:buFont typeface="Arial" pitchFamily="34" charset="0"/>
              <a:buAutoNum type="arabicPeriod"/>
              <a:defRPr/>
            </a:pPr>
            <a:r>
              <a:rPr lang="en-US" sz="3200" dirty="0">
                <a:latin typeface="+mn-lt"/>
              </a:rPr>
              <a:t>h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n-lt"/>
                <a:cs typeface="+mn-cs"/>
              </a:rPr>
              <a:t>andheld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cs typeface="+mn-cs"/>
            </a:endParaRP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r>
              <a:rPr lang="en-US" sz="3200" dirty="0">
                <a:latin typeface="+mn-lt"/>
              </a:rPr>
              <a:t>screen</a:t>
            </a: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r>
              <a:rPr lang="en-US" sz="3200" dirty="0">
                <a:latin typeface="+mn-lt"/>
              </a:rPr>
              <a:t>a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n-lt"/>
                <a:cs typeface="+mn-cs"/>
              </a:rPr>
              <a:t>ural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cs typeface="+mn-cs"/>
            </a:endParaRPr>
          </a:p>
          <a:p>
            <a:pPr marL="514350" indent="-514350">
              <a:buClr>
                <a:srgbClr val="009999"/>
              </a:buClr>
              <a:buFont typeface="Arial" pitchFamily="34" charset="0"/>
              <a:buAutoNum type="arabicPeriod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cs typeface="+mn-cs"/>
              </a:rPr>
              <a:t>braille</a:t>
            </a: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endParaRPr lang="en-US" sz="3200" dirty="0">
              <a:latin typeface="+mn-lt"/>
            </a:endParaRPr>
          </a:p>
          <a:p>
            <a:pPr marL="514350" marR="0" lvl="0" indent="-514350" algn="l" defTabSz="1218987" rtl="0" eaLnBrk="1" fontAlgn="auto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9999"/>
              </a:buClr>
              <a:buSzPct val="100000"/>
              <a:buFont typeface="Arial" pitchFamily="34" charset="0"/>
              <a:buAutoNum type="arabicPeriod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öhne"/>
              <a:ea typeface="+mn-ea"/>
              <a:cs typeface="+mn-cs"/>
            </a:endParaRPr>
          </a:p>
          <a:p>
            <a:pPr marL="0" indent="0" algn="l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7527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22245" marR="5080" indent="-2710180">
              <a:lnSpc>
                <a:spcPct val="100000"/>
              </a:lnSpc>
              <a:spcBef>
                <a:spcPts val="100"/>
              </a:spcBef>
            </a:pPr>
            <a:r>
              <a:rPr sz="3600" spc="-105" dirty="0"/>
              <a:t>Should</a:t>
            </a:r>
            <a:r>
              <a:rPr sz="3600" spc="-75" dirty="0"/>
              <a:t> </a:t>
            </a:r>
            <a:r>
              <a:rPr sz="3600" spc="-330" dirty="0"/>
              <a:t>You</a:t>
            </a:r>
            <a:r>
              <a:rPr sz="3600" spc="-110" dirty="0"/>
              <a:t> </a:t>
            </a:r>
            <a:r>
              <a:rPr sz="3600" spc="-250" dirty="0"/>
              <a:t>Use</a:t>
            </a:r>
            <a:r>
              <a:rPr sz="3600" spc="-80" dirty="0"/>
              <a:t> </a:t>
            </a:r>
            <a:r>
              <a:rPr sz="3600" spc="-165" dirty="0"/>
              <a:t>Pixels,</a:t>
            </a:r>
            <a:r>
              <a:rPr sz="3600" spc="-100" dirty="0"/>
              <a:t> </a:t>
            </a:r>
            <a:r>
              <a:rPr sz="3600" spc="-200" dirty="0"/>
              <a:t>Ems,</a:t>
            </a:r>
            <a:r>
              <a:rPr sz="3600" spc="-95" dirty="0"/>
              <a:t> </a:t>
            </a:r>
            <a:r>
              <a:rPr sz="3600" spc="-270" dirty="0"/>
              <a:t>Or</a:t>
            </a:r>
            <a:r>
              <a:rPr sz="3600" spc="-95" dirty="0"/>
              <a:t> </a:t>
            </a:r>
            <a:r>
              <a:rPr sz="3600" spc="-110" dirty="0"/>
              <a:t>Percentages </a:t>
            </a:r>
            <a:r>
              <a:rPr sz="3600" spc="-20" dirty="0"/>
              <a:t>In</a:t>
            </a:r>
            <a:r>
              <a:rPr sz="3600" spc="-229" dirty="0"/>
              <a:t> </a:t>
            </a:r>
            <a:r>
              <a:rPr sz="3600" spc="-10" dirty="0"/>
              <a:t>Breakpoints?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54480"/>
            <a:ext cx="8769350" cy="38957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6385" marR="5080" indent="-286385">
              <a:lnSpc>
                <a:spcPct val="100000"/>
              </a:lnSpc>
              <a:spcBef>
                <a:spcPts val="90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75" dirty="0">
                <a:latin typeface="Arial MT"/>
                <a:cs typeface="Arial MT"/>
              </a:rPr>
              <a:t>When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defining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-245" dirty="0">
                <a:latin typeface="Arial MT"/>
                <a:cs typeface="Arial MT"/>
              </a:rPr>
              <a:t>things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345" dirty="0">
                <a:latin typeface="Arial MT"/>
                <a:cs typeface="Arial MT"/>
              </a:rPr>
              <a:t>such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509" dirty="0">
                <a:latin typeface="Arial MT"/>
                <a:cs typeface="Arial MT"/>
              </a:rPr>
              <a:t>as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margins,</a:t>
            </a:r>
            <a:r>
              <a:rPr sz="2600" spc="-160" dirty="0">
                <a:latin typeface="Arial MT"/>
                <a:cs typeface="Arial MT"/>
              </a:rPr>
              <a:t> </a:t>
            </a:r>
            <a:r>
              <a:rPr sz="2600" spc="-260" dirty="0">
                <a:latin typeface="Arial MT"/>
                <a:cs typeface="Arial MT"/>
              </a:rPr>
              <a:t>padding,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160" dirty="0">
                <a:latin typeface="Arial MT"/>
                <a:cs typeface="Arial MT"/>
              </a:rPr>
              <a:t>font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sizes,</a:t>
            </a:r>
            <a:r>
              <a:rPr sz="2600" spc="-204" dirty="0">
                <a:latin typeface="Arial MT"/>
                <a:cs typeface="Arial MT"/>
              </a:rPr>
              <a:t> </a:t>
            </a:r>
            <a:r>
              <a:rPr sz="2600" spc="-355" dirty="0">
                <a:latin typeface="Arial MT"/>
                <a:cs typeface="Arial MT"/>
              </a:rPr>
              <a:t>we </a:t>
            </a:r>
            <a:r>
              <a:rPr sz="2600" spc="-220" dirty="0">
                <a:latin typeface="Arial MT"/>
                <a:cs typeface="Arial MT"/>
              </a:rPr>
              <a:t>mostly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use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pixels,</a:t>
            </a:r>
            <a:r>
              <a:rPr sz="2600" spc="-180" dirty="0">
                <a:latin typeface="Arial MT"/>
                <a:cs typeface="Arial MT"/>
              </a:rPr>
              <a:t> </a:t>
            </a:r>
            <a:r>
              <a:rPr sz="2600" spc="-204" dirty="0">
                <a:latin typeface="Arial MT"/>
                <a:cs typeface="Arial MT"/>
              </a:rPr>
              <a:t>but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they</a:t>
            </a:r>
            <a:r>
              <a:rPr sz="2600" spc="-70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are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80" dirty="0">
                <a:latin typeface="Arial MT"/>
                <a:cs typeface="Arial MT"/>
              </a:rPr>
              <a:t>absolute</a:t>
            </a:r>
            <a:r>
              <a:rPr sz="2600" spc="-6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units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15" dirty="0">
                <a:latin typeface="Arial MT"/>
                <a:cs typeface="Arial MT"/>
              </a:rPr>
              <a:t>which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405" dirty="0">
                <a:latin typeface="Arial MT"/>
                <a:cs typeface="Arial MT"/>
              </a:rPr>
              <a:t>means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that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they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335" dirty="0">
                <a:latin typeface="Arial MT"/>
                <a:cs typeface="Arial MT"/>
              </a:rPr>
              <a:t>are </a:t>
            </a:r>
            <a:r>
              <a:rPr sz="2600" spc="-190" dirty="0">
                <a:latin typeface="Arial MT"/>
                <a:cs typeface="Arial MT"/>
              </a:rPr>
              <a:t>not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50" dirty="0">
                <a:latin typeface="Arial MT"/>
                <a:cs typeface="Arial MT"/>
              </a:rPr>
              <a:t>affected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by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360" dirty="0">
                <a:latin typeface="Arial MT"/>
                <a:cs typeface="Arial MT"/>
              </a:rPr>
              <a:t>any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200" dirty="0">
                <a:latin typeface="Arial MT"/>
                <a:cs typeface="Arial MT"/>
              </a:rPr>
              <a:t>other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195" dirty="0">
                <a:latin typeface="Arial MT"/>
                <a:cs typeface="Arial MT"/>
              </a:rPr>
              <a:t>factor</a:t>
            </a:r>
            <a:r>
              <a:rPr sz="2600" spc="-85" dirty="0">
                <a:latin typeface="Arial MT"/>
                <a:cs typeface="Arial MT"/>
              </a:rPr>
              <a:t> </a:t>
            </a:r>
            <a:r>
              <a:rPr sz="2600" spc="-135" dirty="0">
                <a:latin typeface="Arial MT"/>
                <a:cs typeface="Arial MT"/>
              </a:rPr>
              <a:t>in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420" dirty="0">
                <a:latin typeface="Arial MT"/>
                <a:cs typeface="Arial MT"/>
              </a:rPr>
              <a:t>CSS.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330"/>
              </a:spcBef>
              <a:buClr>
                <a:srgbClr val="D24716"/>
              </a:buClr>
              <a:buFont typeface="Arial MT"/>
              <a:buChar char="●"/>
            </a:pPr>
            <a:endParaRPr sz="2600">
              <a:latin typeface="Arial MT"/>
              <a:cs typeface="Arial MT"/>
            </a:endParaRPr>
          </a:p>
          <a:p>
            <a:pPr marL="286385" marR="556895" indent="-286385">
              <a:lnSpc>
                <a:spcPct val="100000"/>
              </a:lnSpc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105" dirty="0">
                <a:latin typeface="Arial MT"/>
                <a:cs typeface="Arial MT"/>
              </a:rPr>
              <a:t>With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345" dirty="0">
                <a:latin typeface="Arial MT"/>
                <a:cs typeface="Arial MT"/>
              </a:rPr>
              <a:t>many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devices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30" dirty="0">
                <a:latin typeface="Arial MT"/>
                <a:cs typeface="Arial MT"/>
              </a:rPr>
              <a:t>rolling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135" dirty="0">
                <a:latin typeface="Arial MT"/>
                <a:cs typeface="Arial MT"/>
              </a:rPr>
              <a:t>out,</a:t>
            </a:r>
            <a:r>
              <a:rPr sz="2600" spc="-185" dirty="0">
                <a:latin typeface="Arial MT"/>
                <a:cs typeface="Arial MT"/>
              </a:rPr>
              <a:t> </a:t>
            </a:r>
            <a:r>
              <a:rPr sz="2600" spc="-130" dirty="0">
                <a:latin typeface="Arial MT"/>
                <a:cs typeface="Arial MT"/>
              </a:rPr>
              <a:t>it’s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impractical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65" dirty="0">
                <a:latin typeface="Arial MT"/>
                <a:cs typeface="Arial MT"/>
              </a:rPr>
              <a:t>cover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150" dirty="0">
                <a:latin typeface="Arial MT"/>
                <a:cs typeface="Arial MT"/>
              </a:rPr>
              <a:t>all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25" dirty="0">
                <a:latin typeface="Arial MT"/>
                <a:cs typeface="Arial MT"/>
              </a:rPr>
              <a:t>new </a:t>
            </a:r>
            <a:r>
              <a:rPr sz="2600" spc="-310" dirty="0">
                <a:latin typeface="Arial MT"/>
                <a:cs typeface="Arial MT"/>
              </a:rPr>
              <a:t>devices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114" dirty="0">
                <a:latin typeface="Arial MT"/>
                <a:cs typeface="Arial MT"/>
              </a:rPr>
              <a:t>for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applying</a:t>
            </a:r>
            <a:r>
              <a:rPr sz="2600" spc="-45" dirty="0">
                <a:latin typeface="Arial MT"/>
                <a:cs typeface="Arial MT"/>
              </a:rPr>
              <a:t> </a:t>
            </a:r>
            <a:r>
              <a:rPr sz="2600" spc="-540" dirty="0">
                <a:latin typeface="Arial MT"/>
                <a:cs typeface="Arial MT"/>
              </a:rPr>
              <a:t>CSS</a:t>
            </a:r>
            <a:r>
              <a:rPr sz="2600" spc="-75" dirty="0">
                <a:latin typeface="Arial MT"/>
                <a:cs typeface="Arial MT"/>
              </a:rPr>
              <a:t> </a:t>
            </a:r>
            <a:r>
              <a:rPr sz="2600" spc="-150" dirty="0">
                <a:latin typeface="Arial MT"/>
                <a:cs typeface="Arial MT"/>
              </a:rPr>
              <a:t>breakpoints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330"/>
              </a:spcBef>
              <a:buClr>
                <a:srgbClr val="D24716"/>
              </a:buClr>
              <a:buFont typeface="Arial MT"/>
              <a:buChar char="●"/>
            </a:pPr>
            <a:endParaRPr sz="2600">
              <a:latin typeface="Arial MT"/>
              <a:cs typeface="Arial MT"/>
            </a:endParaRPr>
          </a:p>
          <a:p>
            <a:pPr marL="286385" marR="88265" indent="-286385">
              <a:lnSpc>
                <a:spcPct val="100000"/>
              </a:lnSpc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54" dirty="0">
                <a:latin typeface="Arial MT"/>
                <a:cs typeface="Arial MT"/>
              </a:rPr>
              <a:t>Rather,</a:t>
            </a:r>
            <a:r>
              <a:rPr sz="2600" spc="-170" dirty="0">
                <a:latin typeface="Arial MT"/>
                <a:cs typeface="Arial MT"/>
              </a:rPr>
              <a:t> </a:t>
            </a:r>
            <a:r>
              <a:rPr sz="2600" spc="-45" dirty="0">
                <a:latin typeface="Arial MT"/>
                <a:cs typeface="Arial MT"/>
              </a:rPr>
              <a:t>try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125" dirty="0">
                <a:latin typeface="Arial MT"/>
                <a:cs typeface="Arial MT"/>
              </a:rPr>
              <a:t>to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45" dirty="0">
                <a:latin typeface="Arial MT"/>
                <a:cs typeface="Arial MT"/>
              </a:rPr>
              <a:t>choose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54" dirty="0">
                <a:latin typeface="Arial MT"/>
                <a:cs typeface="Arial MT"/>
              </a:rPr>
              <a:t>breakpoints</a:t>
            </a:r>
            <a:r>
              <a:rPr sz="2600" spc="-55" dirty="0">
                <a:latin typeface="Arial MT"/>
                <a:cs typeface="Arial MT"/>
              </a:rPr>
              <a:t> </a:t>
            </a:r>
            <a:r>
              <a:rPr sz="2600" spc="-400" dirty="0">
                <a:latin typeface="Arial MT"/>
                <a:cs typeface="Arial MT"/>
              </a:rPr>
              <a:t>based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285" dirty="0">
                <a:latin typeface="Arial MT"/>
                <a:cs typeface="Arial MT"/>
              </a:rPr>
              <a:t>on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30" dirty="0">
                <a:latin typeface="Arial MT"/>
                <a:cs typeface="Arial MT"/>
              </a:rPr>
              <a:t> </a:t>
            </a:r>
            <a:r>
              <a:rPr sz="2600" spc="-320" dirty="0">
                <a:latin typeface="Arial MT"/>
                <a:cs typeface="Arial MT"/>
              </a:rPr>
              <a:t>web</a:t>
            </a:r>
            <a:r>
              <a:rPr sz="2600" spc="-95" dirty="0">
                <a:latin typeface="Arial MT"/>
                <a:cs typeface="Arial MT"/>
              </a:rPr>
              <a:t> </a:t>
            </a:r>
            <a:r>
              <a:rPr sz="2600" spc="-305" dirty="0">
                <a:latin typeface="Arial MT"/>
                <a:cs typeface="Arial MT"/>
              </a:rPr>
              <a:t>design</a:t>
            </a:r>
            <a:r>
              <a:rPr sz="2600" spc="-114" dirty="0">
                <a:latin typeface="Arial MT"/>
                <a:cs typeface="Arial MT"/>
              </a:rPr>
              <a:t> </a:t>
            </a:r>
            <a:r>
              <a:rPr sz="2600" spc="-365" dirty="0">
                <a:latin typeface="Arial MT"/>
                <a:cs typeface="Arial MT"/>
              </a:rPr>
              <a:t>and</a:t>
            </a:r>
            <a:r>
              <a:rPr sz="2600" spc="-100" dirty="0">
                <a:latin typeface="Arial MT"/>
                <a:cs typeface="Arial MT"/>
              </a:rPr>
              <a:t> </a:t>
            </a:r>
            <a:r>
              <a:rPr sz="2600" spc="-10" dirty="0">
                <a:latin typeface="Arial MT"/>
                <a:cs typeface="Arial MT"/>
              </a:rPr>
              <a:t>target </a:t>
            </a:r>
            <a:r>
              <a:rPr sz="2600" spc="-310" dirty="0">
                <a:latin typeface="Arial MT"/>
                <a:cs typeface="Arial MT"/>
              </a:rPr>
              <a:t>devices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that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310" dirty="0">
                <a:latin typeface="Arial MT"/>
                <a:cs typeface="Arial MT"/>
              </a:rPr>
              <a:t>are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extensively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70" dirty="0">
                <a:latin typeface="Arial MT"/>
                <a:cs typeface="Arial MT"/>
              </a:rPr>
              <a:t>used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290" dirty="0">
                <a:latin typeface="Arial MT"/>
                <a:cs typeface="Arial MT"/>
              </a:rPr>
              <a:t>by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20" dirty="0">
                <a:latin typeface="Arial MT"/>
                <a:cs typeface="Arial MT"/>
              </a:rPr>
              <a:t> </a:t>
            </a:r>
            <a:r>
              <a:rPr sz="2600" spc="-315" dirty="0">
                <a:latin typeface="Arial MT"/>
                <a:cs typeface="Arial MT"/>
              </a:rPr>
              <a:t>audience</a:t>
            </a:r>
            <a:r>
              <a:rPr sz="2600" spc="-80" dirty="0">
                <a:latin typeface="Arial MT"/>
                <a:cs typeface="Arial MT"/>
              </a:rPr>
              <a:t> </a:t>
            </a:r>
            <a:r>
              <a:rPr sz="2600" spc="-135" dirty="0">
                <a:latin typeface="Arial MT"/>
                <a:cs typeface="Arial MT"/>
              </a:rPr>
              <a:t>in</a:t>
            </a:r>
            <a:r>
              <a:rPr sz="2600" spc="-110" dirty="0">
                <a:latin typeface="Arial MT"/>
                <a:cs typeface="Arial MT"/>
              </a:rPr>
              <a:t> </a:t>
            </a:r>
            <a:r>
              <a:rPr sz="2600" spc="-240" dirty="0">
                <a:latin typeface="Arial MT"/>
                <a:cs typeface="Arial MT"/>
              </a:rPr>
              <a:t>the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10" dirty="0">
                <a:latin typeface="Arial MT"/>
                <a:cs typeface="Arial MT"/>
              </a:rPr>
              <a:t>target</a:t>
            </a:r>
            <a:r>
              <a:rPr sz="2600" spc="-90" dirty="0">
                <a:latin typeface="Arial MT"/>
                <a:cs typeface="Arial MT"/>
              </a:rPr>
              <a:t> </a:t>
            </a:r>
            <a:r>
              <a:rPr sz="2600" spc="-190" dirty="0">
                <a:latin typeface="Arial MT"/>
                <a:cs typeface="Arial MT"/>
              </a:rPr>
              <a:t>markets.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30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39" rIns="0" bIns="0" rtlCol="0">
            <a:spAutoFit/>
          </a:bodyPr>
          <a:lstStyle/>
          <a:p>
            <a:pPr marL="2212975">
              <a:lnSpc>
                <a:spcPct val="100000"/>
              </a:lnSpc>
              <a:spcBef>
                <a:spcPts val="100"/>
              </a:spcBef>
            </a:pPr>
            <a:r>
              <a:rPr sz="3600" spc="-130" dirty="0"/>
              <a:t>Absolute</a:t>
            </a:r>
            <a:r>
              <a:rPr sz="3600" spc="-120" dirty="0"/>
              <a:t> </a:t>
            </a:r>
            <a:r>
              <a:rPr sz="3600" spc="-50" dirty="0"/>
              <a:t>length</a:t>
            </a:r>
            <a:r>
              <a:rPr sz="3600" spc="-160" dirty="0"/>
              <a:t> </a:t>
            </a:r>
            <a:r>
              <a:rPr sz="3600" spc="-10" dirty="0"/>
              <a:t>units</a:t>
            </a:r>
            <a:endParaRPr sz="3600"/>
          </a:p>
        </p:txBody>
      </p:sp>
      <p:grpSp>
        <p:nvGrpSpPr>
          <p:cNvPr id="3" name="object 3"/>
          <p:cNvGrpSpPr/>
          <p:nvPr/>
        </p:nvGrpSpPr>
        <p:grpSpPr>
          <a:xfrm>
            <a:off x="920496" y="1411732"/>
            <a:ext cx="8242300" cy="5775960"/>
            <a:chOff x="920496" y="1411732"/>
            <a:chExt cx="8242300" cy="5775960"/>
          </a:xfrm>
        </p:grpSpPr>
        <p:sp>
          <p:nvSpPr>
            <p:cNvPr id="4" name="object 4"/>
            <p:cNvSpPr/>
            <p:nvPr/>
          </p:nvSpPr>
          <p:spPr>
            <a:xfrm>
              <a:off x="920496" y="6730491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5296" y="1411732"/>
              <a:ext cx="7936992" cy="404469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855980" y="5727191"/>
            <a:ext cx="8719185" cy="57340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286385" marR="5080" indent="-274320">
              <a:lnSpc>
                <a:spcPts val="1920"/>
              </a:lnSpc>
              <a:spcBef>
                <a:spcPts val="555"/>
              </a:spcBef>
              <a:buClr>
                <a:srgbClr val="D24716"/>
              </a:buClr>
              <a:buSzPct val="85000"/>
              <a:buChar char="●"/>
              <a:tabLst>
                <a:tab pos="286385" algn="l"/>
              </a:tabLst>
            </a:pPr>
            <a:r>
              <a:rPr sz="2000" spc="-180" dirty="0">
                <a:latin typeface="Arial MT"/>
                <a:cs typeface="Arial MT"/>
              </a:rPr>
              <a:t>Most</a:t>
            </a:r>
            <a:r>
              <a:rPr sz="2000" spc="-80" dirty="0">
                <a:latin typeface="Arial MT"/>
                <a:cs typeface="Arial MT"/>
              </a:rPr>
              <a:t> </a:t>
            </a:r>
            <a:r>
              <a:rPr sz="2000" spc="-125" dirty="0">
                <a:latin typeface="Arial MT"/>
                <a:cs typeface="Arial MT"/>
              </a:rPr>
              <a:t>of</a:t>
            </a:r>
            <a:r>
              <a:rPr sz="2000" spc="-65" dirty="0">
                <a:latin typeface="Arial MT"/>
                <a:cs typeface="Arial MT"/>
              </a:rPr>
              <a:t> </a:t>
            </a:r>
            <a:r>
              <a:rPr sz="2000" spc="-254" dirty="0">
                <a:latin typeface="Arial MT"/>
                <a:cs typeface="Arial MT"/>
              </a:rPr>
              <a:t>these</a:t>
            </a:r>
            <a:r>
              <a:rPr sz="2000" spc="-70" dirty="0">
                <a:latin typeface="Arial MT"/>
                <a:cs typeface="Arial MT"/>
              </a:rPr>
              <a:t> </a:t>
            </a:r>
            <a:r>
              <a:rPr sz="2000" spc="-160" dirty="0">
                <a:latin typeface="Arial MT"/>
                <a:cs typeface="Arial MT"/>
              </a:rPr>
              <a:t>units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spc="-245" dirty="0">
                <a:latin typeface="Arial MT"/>
                <a:cs typeface="Arial MT"/>
              </a:rPr>
              <a:t>are</a:t>
            </a:r>
            <a:r>
              <a:rPr sz="2000" spc="-70" dirty="0">
                <a:latin typeface="Arial MT"/>
                <a:cs typeface="Arial MT"/>
              </a:rPr>
              <a:t> </a:t>
            </a:r>
            <a:r>
              <a:rPr sz="2000" spc="-185" dirty="0">
                <a:latin typeface="Arial MT"/>
                <a:cs typeface="Arial MT"/>
              </a:rPr>
              <a:t>more</a:t>
            </a:r>
            <a:r>
              <a:rPr sz="2000" spc="-90" dirty="0">
                <a:latin typeface="Arial MT"/>
                <a:cs typeface="Arial MT"/>
              </a:rPr>
              <a:t> </a:t>
            </a:r>
            <a:r>
              <a:rPr sz="2000" spc="-185" dirty="0">
                <a:latin typeface="Arial MT"/>
                <a:cs typeface="Arial MT"/>
              </a:rPr>
              <a:t>useful</a:t>
            </a:r>
            <a:r>
              <a:rPr sz="2000" spc="-95" dirty="0">
                <a:latin typeface="Arial MT"/>
                <a:cs typeface="Arial MT"/>
              </a:rPr>
              <a:t> </a:t>
            </a:r>
            <a:r>
              <a:rPr sz="2000" spc="-235" dirty="0">
                <a:latin typeface="Arial MT"/>
                <a:cs typeface="Arial MT"/>
              </a:rPr>
              <a:t>when</a:t>
            </a:r>
            <a:r>
              <a:rPr sz="2000" spc="-50" dirty="0">
                <a:latin typeface="Arial MT"/>
                <a:cs typeface="Arial MT"/>
              </a:rPr>
              <a:t> </a:t>
            </a:r>
            <a:r>
              <a:rPr sz="2000" spc="-275" dirty="0">
                <a:latin typeface="Arial MT"/>
                <a:cs typeface="Arial MT"/>
              </a:rPr>
              <a:t>used</a:t>
            </a:r>
            <a:r>
              <a:rPr sz="2000" spc="-75" dirty="0">
                <a:latin typeface="Arial MT"/>
                <a:cs typeface="Arial MT"/>
              </a:rPr>
              <a:t> </a:t>
            </a:r>
            <a:r>
              <a:rPr sz="2000" spc="-70" dirty="0">
                <a:latin typeface="Arial MT"/>
                <a:cs typeface="Arial MT"/>
              </a:rPr>
              <a:t>for</a:t>
            </a:r>
            <a:r>
              <a:rPr sz="2000" spc="-85" dirty="0">
                <a:latin typeface="Arial MT"/>
                <a:cs typeface="Arial MT"/>
              </a:rPr>
              <a:t> </a:t>
            </a:r>
            <a:r>
              <a:rPr sz="2000" spc="-55" dirty="0">
                <a:latin typeface="Arial MT"/>
                <a:cs typeface="Arial MT"/>
              </a:rPr>
              <a:t>print,</a:t>
            </a:r>
            <a:r>
              <a:rPr sz="2000" spc="-155" dirty="0">
                <a:latin typeface="Arial MT"/>
                <a:cs typeface="Arial MT"/>
              </a:rPr>
              <a:t> </a:t>
            </a:r>
            <a:r>
              <a:rPr sz="2000" spc="-160" dirty="0">
                <a:latin typeface="Arial MT"/>
                <a:cs typeface="Arial MT"/>
              </a:rPr>
              <a:t>rather</a:t>
            </a:r>
            <a:r>
              <a:rPr sz="2000" spc="-60" dirty="0">
                <a:latin typeface="Arial MT"/>
                <a:cs typeface="Arial MT"/>
              </a:rPr>
              <a:t> </a:t>
            </a:r>
            <a:r>
              <a:rPr sz="2000" spc="-215" dirty="0">
                <a:latin typeface="Arial MT"/>
                <a:cs typeface="Arial MT"/>
              </a:rPr>
              <a:t>than</a:t>
            </a:r>
            <a:r>
              <a:rPr sz="2000" spc="-50" dirty="0">
                <a:latin typeface="Arial MT"/>
                <a:cs typeface="Arial MT"/>
              </a:rPr>
              <a:t> </a:t>
            </a:r>
            <a:r>
              <a:rPr sz="2000" spc="-240" dirty="0">
                <a:latin typeface="Arial MT"/>
                <a:cs typeface="Arial MT"/>
              </a:rPr>
              <a:t>screen</a:t>
            </a:r>
            <a:r>
              <a:rPr sz="2000" spc="-75" dirty="0">
                <a:latin typeface="Arial MT"/>
                <a:cs typeface="Arial MT"/>
              </a:rPr>
              <a:t> </a:t>
            </a:r>
            <a:r>
              <a:rPr sz="2000" spc="-110" dirty="0">
                <a:latin typeface="Arial MT"/>
                <a:cs typeface="Arial MT"/>
              </a:rPr>
              <a:t>output.</a:t>
            </a:r>
            <a:r>
              <a:rPr sz="2000" spc="-380" dirty="0">
                <a:latin typeface="Arial MT"/>
                <a:cs typeface="Arial MT"/>
              </a:rPr>
              <a:t> </a:t>
            </a:r>
            <a:r>
              <a:rPr sz="2000" spc="-229" dirty="0">
                <a:latin typeface="Arial MT"/>
                <a:cs typeface="Arial MT"/>
              </a:rPr>
              <a:t>The</a:t>
            </a:r>
            <a:r>
              <a:rPr sz="2000" spc="-70" dirty="0">
                <a:latin typeface="Arial MT"/>
                <a:cs typeface="Arial MT"/>
              </a:rPr>
              <a:t> </a:t>
            </a:r>
            <a:r>
              <a:rPr sz="2000" spc="-55" dirty="0">
                <a:latin typeface="Arial MT"/>
                <a:cs typeface="Arial MT"/>
              </a:rPr>
              <a:t>only </a:t>
            </a:r>
            <a:r>
              <a:rPr sz="2000" spc="-220" dirty="0">
                <a:latin typeface="Arial MT"/>
                <a:cs typeface="Arial MT"/>
              </a:rPr>
              <a:t>value</a:t>
            </a:r>
            <a:r>
              <a:rPr sz="2000" spc="-105" dirty="0">
                <a:latin typeface="Arial MT"/>
                <a:cs typeface="Arial MT"/>
              </a:rPr>
              <a:t> </a:t>
            </a:r>
            <a:r>
              <a:rPr sz="2000" spc="-165" dirty="0">
                <a:latin typeface="Arial MT"/>
                <a:cs typeface="Arial MT"/>
              </a:rPr>
              <a:t>that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spc="-200" dirty="0">
                <a:latin typeface="Arial MT"/>
                <a:cs typeface="Arial MT"/>
              </a:rPr>
              <a:t>you</a:t>
            </a:r>
            <a:r>
              <a:rPr sz="2000" spc="-11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will</a:t>
            </a:r>
            <a:r>
              <a:rPr sz="2000" spc="-60" dirty="0">
                <a:latin typeface="Arial MT"/>
                <a:cs typeface="Arial MT"/>
              </a:rPr>
              <a:t> </a:t>
            </a:r>
            <a:r>
              <a:rPr sz="2000" spc="-190" dirty="0">
                <a:latin typeface="Arial MT"/>
                <a:cs typeface="Arial MT"/>
              </a:rPr>
              <a:t>commonly</a:t>
            </a:r>
            <a:r>
              <a:rPr sz="2000" spc="-105" dirty="0">
                <a:latin typeface="Arial MT"/>
                <a:cs typeface="Arial MT"/>
              </a:rPr>
              <a:t> </a:t>
            </a:r>
            <a:r>
              <a:rPr sz="2000" spc="-300" dirty="0">
                <a:latin typeface="Arial MT"/>
                <a:cs typeface="Arial MT"/>
              </a:rPr>
              <a:t>use</a:t>
            </a:r>
            <a:r>
              <a:rPr sz="2000" spc="-85" dirty="0">
                <a:latin typeface="Arial MT"/>
                <a:cs typeface="Arial MT"/>
              </a:rPr>
              <a:t> </a:t>
            </a:r>
            <a:r>
              <a:rPr sz="2000" spc="-195" dirty="0">
                <a:latin typeface="Arial MT"/>
                <a:cs typeface="Arial MT"/>
              </a:rPr>
              <a:t>is</a:t>
            </a:r>
            <a:r>
              <a:rPr sz="2000" spc="-75" dirty="0">
                <a:latin typeface="Arial MT"/>
                <a:cs typeface="Arial MT"/>
              </a:rPr>
              <a:t> </a:t>
            </a:r>
            <a:r>
              <a:rPr sz="2000" spc="-155" dirty="0">
                <a:latin typeface="Arial MT"/>
                <a:cs typeface="Arial MT"/>
              </a:rPr>
              <a:t>px</a:t>
            </a:r>
            <a:r>
              <a:rPr sz="2000" spc="-90" dirty="0">
                <a:latin typeface="Arial MT"/>
                <a:cs typeface="Arial MT"/>
              </a:rPr>
              <a:t> </a:t>
            </a:r>
            <a:r>
              <a:rPr sz="2000" spc="-135" dirty="0">
                <a:latin typeface="Arial MT"/>
                <a:cs typeface="Arial MT"/>
              </a:rPr>
              <a:t>(pixels)</a:t>
            </a:r>
            <a:r>
              <a:rPr sz="2000" spc="-85" dirty="0">
                <a:latin typeface="Arial MT"/>
                <a:cs typeface="Arial MT"/>
              </a:rPr>
              <a:t> </a:t>
            </a:r>
            <a:r>
              <a:rPr sz="2000" spc="-210" dirty="0">
                <a:latin typeface="Arial MT"/>
                <a:cs typeface="Arial MT"/>
              </a:rPr>
              <a:t>instead</a:t>
            </a:r>
            <a:r>
              <a:rPr sz="2000" spc="-90" dirty="0">
                <a:latin typeface="Arial MT"/>
                <a:cs typeface="Arial MT"/>
              </a:rPr>
              <a:t> </a:t>
            </a:r>
            <a:r>
              <a:rPr sz="2000" spc="-125" dirty="0">
                <a:latin typeface="Arial MT"/>
                <a:cs typeface="Arial MT"/>
              </a:rPr>
              <a:t>of</a:t>
            </a:r>
            <a:r>
              <a:rPr sz="2000" spc="-75" dirty="0">
                <a:latin typeface="Arial MT"/>
                <a:cs typeface="Arial MT"/>
              </a:rPr>
              <a:t> </a:t>
            </a:r>
            <a:r>
              <a:rPr sz="2000" spc="-245" dirty="0">
                <a:latin typeface="Arial MT"/>
                <a:cs typeface="Arial MT"/>
              </a:rPr>
              <a:t>cm</a:t>
            </a:r>
            <a:r>
              <a:rPr sz="2000" spc="-85" dirty="0">
                <a:latin typeface="Arial MT"/>
                <a:cs typeface="Arial MT"/>
              </a:rPr>
              <a:t> </a:t>
            </a:r>
            <a:r>
              <a:rPr sz="2000" spc="-150" dirty="0">
                <a:latin typeface="Arial MT"/>
                <a:cs typeface="Arial MT"/>
              </a:rPr>
              <a:t>(centimeters)</a:t>
            </a:r>
            <a:r>
              <a:rPr sz="2000" spc="-85" dirty="0">
                <a:latin typeface="Arial MT"/>
                <a:cs typeface="Arial MT"/>
              </a:rPr>
              <a:t> </a:t>
            </a:r>
            <a:r>
              <a:rPr sz="2000" spc="-210" dirty="0">
                <a:latin typeface="Arial MT"/>
                <a:cs typeface="Arial MT"/>
              </a:rPr>
              <a:t>on</a:t>
            </a:r>
            <a:r>
              <a:rPr sz="2000" spc="-90" dirty="0">
                <a:latin typeface="Arial MT"/>
                <a:cs typeface="Arial MT"/>
              </a:rPr>
              <a:t> </a:t>
            </a:r>
            <a:r>
              <a:rPr sz="2000" spc="-40" dirty="0">
                <a:latin typeface="Arial MT"/>
                <a:cs typeface="Arial MT"/>
              </a:rPr>
              <a:t>screen.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31</a:t>
            </a:fld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35152" y="509523"/>
            <a:ext cx="9022080" cy="6696709"/>
            <a:chOff x="835152" y="509523"/>
            <a:chExt cx="9022080" cy="6696709"/>
          </a:xfrm>
        </p:grpSpPr>
        <p:sp>
          <p:nvSpPr>
            <p:cNvPr id="3" name="object 3"/>
            <p:cNvSpPr/>
            <p:nvPr/>
          </p:nvSpPr>
          <p:spPr>
            <a:xfrm>
              <a:off x="838200" y="512571"/>
              <a:ext cx="9016365" cy="6693534"/>
            </a:xfrm>
            <a:custGeom>
              <a:avLst/>
              <a:gdLst/>
              <a:ahLst/>
              <a:cxnLst/>
              <a:rect l="l" t="t" r="r" b="b"/>
              <a:pathLst>
                <a:path w="9016365" h="6693534">
                  <a:moveTo>
                    <a:pt x="8683752" y="0"/>
                  </a:moveTo>
                  <a:lnTo>
                    <a:pt x="332231" y="0"/>
                  </a:lnTo>
                  <a:lnTo>
                    <a:pt x="283273" y="3615"/>
                  </a:lnTo>
                  <a:lnTo>
                    <a:pt x="236500" y="14115"/>
                  </a:lnTo>
                  <a:lnTo>
                    <a:pt x="192433" y="30976"/>
                  </a:lnTo>
                  <a:lnTo>
                    <a:pt x="151596" y="53677"/>
                  </a:lnTo>
                  <a:lnTo>
                    <a:pt x="114509" y="81696"/>
                  </a:lnTo>
                  <a:lnTo>
                    <a:pt x="81696" y="114509"/>
                  </a:lnTo>
                  <a:lnTo>
                    <a:pt x="53677" y="151596"/>
                  </a:lnTo>
                  <a:lnTo>
                    <a:pt x="30976" y="192433"/>
                  </a:lnTo>
                  <a:lnTo>
                    <a:pt x="14115" y="236500"/>
                  </a:lnTo>
                  <a:lnTo>
                    <a:pt x="3615" y="283273"/>
                  </a:lnTo>
                  <a:lnTo>
                    <a:pt x="0" y="332231"/>
                  </a:lnTo>
                  <a:lnTo>
                    <a:pt x="0" y="6364224"/>
                  </a:lnTo>
                  <a:lnTo>
                    <a:pt x="3615" y="6413111"/>
                  </a:lnTo>
                  <a:lnTo>
                    <a:pt x="14115" y="6459689"/>
                  </a:lnTo>
                  <a:lnTo>
                    <a:pt x="30976" y="6503465"/>
                  </a:lnTo>
                  <a:lnTo>
                    <a:pt x="53677" y="6543943"/>
                  </a:lnTo>
                  <a:lnTo>
                    <a:pt x="81696" y="6580629"/>
                  </a:lnTo>
                  <a:lnTo>
                    <a:pt x="114509" y="6613028"/>
                  </a:lnTo>
                  <a:lnTo>
                    <a:pt x="151596" y="6640646"/>
                  </a:lnTo>
                  <a:lnTo>
                    <a:pt x="192433" y="6662987"/>
                  </a:lnTo>
                  <a:lnTo>
                    <a:pt x="236500" y="6679558"/>
                  </a:lnTo>
                  <a:lnTo>
                    <a:pt x="283273" y="6689863"/>
                  </a:lnTo>
                  <a:lnTo>
                    <a:pt x="332231" y="6693408"/>
                  </a:lnTo>
                  <a:lnTo>
                    <a:pt x="8683752" y="6693408"/>
                  </a:lnTo>
                  <a:lnTo>
                    <a:pt x="8732710" y="6689863"/>
                  </a:lnTo>
                  <a:lnTo>
                    <a:pt x="8779483" y="6679558"/>
                  </a:lnTo>
                  <a:lnTo>
                    <a:pt x="8823550" y="6662987"/>
                  </a:lnTo>
                  <a:lnTo>
                    <a:pt x="8864387" y="6640646"/>
                  </a:lnTo>
                  <a:lnTo>
                    <a:pt x="8901474" y="6613028"/>
                  </a:lnTo>
                  <a:lnTo>
                    <a:pt x="8934287" y="6580629"/>
                  </a:lnTo>
                  <a:lnTo>
                    <a:pt x="8962306" y="6543943"/>
                  </a:lnTo>
                  <a:lnTo>
                    <a:pt x="8985007" y="6503465"/>
                  </a:lnTo>
                  <a:lnTo>
                    <a:pt x="9001868" y="6459689"/>
                  </a:lnTo>
                  <a:lnTo>
                    <a:pt x="9012368" y="6413111"/>
                  </a:lnTo>
                  <a:lnTo>
                    <a:pt x="9015984" y="6364224"/>
                  </a:lnTo>
                  <a:lnTo>
                    <a:pt x="9015984" y="332231"/>
                  </a:lnTo>
                  <a:lnTo>
                    <a:pt x="9012368" y="283273"/>
                  </a:lnTo>
                  <a:lnTo>
                    <a:pt x="9001868" y="236500"/>
                  </a:lnTo>
                  <a:lnTo>
                    <a:pt x="8985007" y="192433"/>
                  </a:lnTo>
                  <a:lnTo>
                    <a:pt x="8962306" y="151596"/>
                  </a:lnTo>
                  <a:lnTo>
                    <a:pt x="8934287" y="114509"/>
                  </a:lnTo>
                  <a:lnTo>
                    <a:pt x="8901474" y="81696"/>
                  </a:lnTo>
                  <a:lnTo>
                    <a:pt x="8864387" y="53677"/>
                  </a:lnTo>
                  <a:lnTo>
                    <a:pt x="8823550" y="30976"/>
                  </a:lnTo>
                  <a:lnTo>
                    <a:pt x="8779483" y="14115"/>
                  </a:lnTo>
                  <a:lnTo>
                    <a:pt x="8732710" y="3615"/>
                  </a:lnTo>
                  <a:lnTo>
                    <a:pt x="86837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35152" y="509523"/>
              <a:ext cx="9022080" cy="6696709"/>
            </a:xfrm>
            <a:custGeom>
              <a:avLst/>
              <a:gdLst/>
              <a:ahLst/>
              <a:cxnLst/>
              <a:rect l="l" t="t" r="r" b="b"/>
              <a:pathLst>
                <a:path w="9022080" h="6696709">
                  <a:moveTo>
                    <a:pt x="8686800" y="0"/>
                  </a:moveTo>
                  <a:lnTo>
                    <a:pt x="335279" y="0"/>
                  </a:lnTo>
                  <a:lnTo>
                    <a:pt x="301751" y="3048"/>
                  </a:lnTo>
                  <a:lnTo>
                    <a:pt x="234695" y="15240"/>
                  </a:lnTo>
                  <a:lnTo>
                    <a:pt x="149351" y="57911"/>
                  </a:lnTo>
                  <a:lnTo>
                    <a:pt x="76200" y="121920"/>
                  </a:lnTo>
                  <a:lnTo>
                    <a:pt x="27431" y="204216"/>
                  </a:lnTo>
                  <a:lnTo>
                    <a:pt x="3047" y="301751"/>
                  </a:lnTo>
                  <a:lnTo>
                    <a:pt x="0" y="335280"/>
                  </a:lnTo>
                  <a:lnTo>
                    <a:pt x="0" y="6367272"/>
                  </a:lnTo>
                  <a:lnTo>
                    <a:pt x="15238" y="6467856"/>
                  </a:lnTo>
                  <a:lnTo>
                    <a:pt x="57910" y="6553200"/>
                  </a:lnTo>
                  <a:lnTo>
                    <a:pt x="121919" y="6626352"/>
                  </a:lnTo>
                  <a:lnTo>
                    <a:pt x="204215" y="6675120"/>
                  </a:lnTo>
                  <a:lnTo>
                    <a:pt x="284987" y="6696456"/>
                  </a:lnTo>
                  <a:lnTo>
                    <a:pt x="8738616" y="6696456"/>
                  </a:lnTo>
                  <a:lnTo>
                    <a:pt x="8753856" y="6693408"/>
                  </a:lnTo>
                  <a:lnTo>
                    <a:pt x="301751" y="6693408"/>
                  </a:lnTo>
                  <a:lnTo>
                    <a:pt x="268223" y="6687311"/>
                  </a:lnTo>
                  <a:lnTo>
                    <a:pt x="207263" y="6669024"/>
                  </a:lnTo>
                  <a:lnTo>
                    <a:pt x="152400" y="6638545"/>
                  </a:lnTo>
                  <a:lnTo>
                    <a:pt x="103631" y="6598920"/>
                  </a:lnTo>
                  <a:lnTo>
                    <a:pt x="64007" y="6550152"/>
                  </a:lnTo>
                  <a:lnTo>
                    <a:pt x="33528" y="6495288"/>
                  </a:lnTo>
                  <a:lnTo>
                    <a:pt x="15238" y="6434328"/>
                  </a:lnTo>
                  <a:lnTo>
                    <a:pt x="9143" y="6400800"/>
                  </a:lnTo>
                  <a:lnTo>
                    <a:pt x="9143" y="301751"/>
                  </a:lnTo>
                  <a:lnTo>
                    <a:pt x="21335" y="237744"/>
                  </a:lnTo>
                  <a:lnTo>
                    <a:pt x="45719" y="179831"/>
                  </a:lnTo>
                  <a:lnTo>
                    <a:pt x="82295" y="128016"/>
                  </a:lnTo>
                  <a:lnTo>
                    <a:pt x="128015" y="82296"/>
                  </a:lnTo>
                  <a:lnTo>
                    <a:pt x="179831" y="45720"/>
                  </a:lnTo>
                  <a:lnTo>
                    <a:pt x="237744" y="21335"/>
                  </a:lnTo>
                  <a:lnTo>
                    <a:pt x="301751" y="9144"/>
                  </a:lnTo>
                  <a:lnTo>
                    <a:pt x="8753856" y="9144"/>
                  </a:lnTo>
                  <a:lnTo>
                    <a:pt x="8723376" y="3048"/>
                  </a:lnTo>
                  <a:lnTo>
                    <a:pt x="8686800" y="0"/>
                  </a:lnTo>
                  <a:close/>
                </a:path>
                <a:path w="9022080" h="6696709">
                  <a:moveTo>
                    <a:pt x="8753856" y="9144"/>
                  </a:moveTo>
                  <a:lnTo>
                    <a:pt x="8720328" y="9144"/>
                  </a:lnTo>
                  <a:lnTo>
                    <a:pt x="8753856" y="15240"/>
                  </a:lnTo>
                  <a:lnTo>
                    <a:pt x="8784336" y="21335"/>
                  </a:lnTo>
                  <a:lnTo>
                    <a:pt x="8845296" y="45720"/>
                  </a:lnTo>
                  <a:lnTo>
                    <a:pt x="8869680" y="64007"/>
                  </a:lnTo>
                  <a:lnTo>
                    <a:pt x="8897112" y="82296"/>
                  </a:lnTo>
                  <a:lnTo>
                    <a:pt x="8939784" y="128016"/>
                  </a:lnTo>
                  <a:lnTo>
                    <a:pt x="8976360" y="179831"/>
                  </a:lnTo>
                  <a:lnTo>
                    <a:pt x="9000744" y="237744"/>
                  </a:lnTo>
                  <a:lnTo>
                    <a:pt x="9012936" y="301751"/>
                  </a:lnTo>
                  <a:lnTo>
                    <a:pt x="9015984" y="335279"/>
                  </a:lnTo>
                  <a:lnTo>
                    <a:pt x="9015984" y="6367272"/>
                  </a:lnTo>
                  <a:lnTo>
                    <a:pt x="9006840" y="6434328"/>
                  </a:lnTo>
                  <a:lnTo>
                    <a:pt x="8988552" y="6495288"/>
                  </a:lnTo>
                  <a:lnTo>
                    <a:pt x="8958072" y="6550152"/>
                  </a:lnTo>
                  <a:lnTo>
                    <a:pt x="8918448" y="6598920"/>
                  </a:lnTo>
                  <a:lnTo>
                    <a:pt x="8842248" y="6656832"/>
                  </a:lnTo>
                  <a:lnTo>
                    <a:pt x="8784336" y="6681216"/>
                  </a:lnTo>
                  <a:lnTo>
                    <a:pt x="8720328" y="6693408"/>
                  </a:lnTo>
                  <a:lnTo>
                    <a:pt x="8753856" y="6693408"/>
                  </a:lnTo>
                  <a:lnTo>
                    <a:pt x="8817864" y="6675120"/>
                  </a:lnTo>
                  <a:lnTo>
                    <a:pt x="8875776" y="6644640"/>
                  </a:lnTo>
                  <a:lnTo>
                    <a:pt x="8945880" y="6580632"/>
                  </a:lnTo>
                  <a:lnTo>
                    <a:pt x="8982456" y="6525768"/>
                  </a:lnTo>
                  <a:lnTo>
                    <a:pt x="9006840" y="6467856"/>
                  </a:lnTo>
                  <a:lnTo>
                    <a:pt x="9019032" y="6400800"/>
                  </a:lnTo>
                  <a:lnTo>
                    <a:pt x="9022080" y="6367272"/>
                  </a:lnTo>
                  <a:lnTo>
                    <a:pt x="9022080" y="335280"/>
                  </a:lnTo>
                  <a:lnTo>
                    <a:pt x="9006840" y="234696"/>
                  </a:lnTo>
                  <a:lnTo>
                    <a:pt x="8964168" y="149351"/>
                  </a:lnTo>
                  <a:lnTo>
                    <a:pt x="8924544" y="97535"/>
                  </a:lnTo>
                  <a:lnTo>
                    <a:pt x="8872728" y="57911"/>
                  </a:lnTo>
                  <a:lnTo>
                    <a:pt x="8817864" y="27431"/>
                  </a:lnTo>
                  <a:lnTo>
                    <a:pt x="8787384" y="15240"/>
                  </a:lnTo>
                  <a:lnTo>
                    <a:pt x="8753856" y="914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39" rIns="0" bIns="0" rtlCol="0">
            <a:spAutoFit/>
          </a:bodyPr>
          <a:lstStyle/>
          <a:p>
            <a:pPr marL="2273935">
              <a:lnSpc>
                <a:spcPct val="100000"/>
              </a:lnSpc>
              <a:spcBef>
                <a:spcPts val="100"/>
              </a:spcBef>
            </a:pPr>
            <a:r>
              <a:rPr sz="3600" spc="-120" dirty="0"/>
              <a:t>Relative</a:t>
            </a:r>
            <a:r>
              <a:rPr sz="3600" spc="-130" dirty="0"/>
              <a:t> </a:t>
            </a:r>
            <a:r>
              <a:rPr sz="3600" spc="-50" dirty="0"/>
              <a:t>length</a:t>
            </a:r>
            <a:r>
              <a:rPr sz="3600" spc="-160" dirty="0"/>
              <a:t> </a:t>
            </a:r>
            <a:r>
              <a:rPr sz="3600" spc="-10" dirty="0"/>
              <a:t>units</a:t>
            </a:r>
            <a:endParaRPr sz="3600"/>
          </a:p>
        </p:txBody>
      </p:sp>
      <p:grpSp>
        <p:nvGrpSpPr>
          <p:cNvPr id="6" name="object 6"/>
          <p:cNvGrpSpPr/>
          <p:nvPr/>
        </p:nvGrpSpPr>
        <p:grpSpPr>
          <a:xfrm>
            <a:off x="920496" y="1640332"/>
            <a:ext cx="8620125" cy="5547360"/>
            <a:chOff x="920496" y="1640332"/>
            <a:chExt cx="8620125" cy="5547360"/>
          </a:xfrm>
        </p:grpSpPr>
        <p:sp>
          <p:nvSpPr>
            <p:cNvPr id="7" name="object 7"/>
            <p:cNvSpPr/>
            <p:nvPr/>
          </p:nvSpPr>
          <p:spPr>
            <a:xfrm>
              <a:off x="920496" y="6730491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228600" y="0"/>
                  </a:moveTo>
                  <a:lnTo>
                    <a:pt x="182897" y="4697"/>
                  </a:lnTo>
                  <a:lnTo>
                    <a:pt x="140160" y="18145"/>
                  </a:lnTo>
                  <a:lnTo>
                    <a:pt x="101351" y="39379"/>
                  </a:lnTo>
                  <a:lnTo>
                    <a:pt x="67437" y="67436"/>
                  </a:lnTo>
                  <a:lnTo>
                    <a:pt x="39379" y="101351"/>
                  </a:lnTo>
                  <a:lnTo>
                    <a:pt x="18145" y="140160"/>
                  </a:lnTo>
                  <a:lnTo>
                    <a:pt x="4697" y="182897"/>
                  </a:lnTo>
                  <a:lnTo>
                    <a:pt x="0" y="228599"/>
                  </a:lnTo>
                  <a:lnTo>
                    <a:pt x="4697" y="275177"/>
                  </a:lnTo>
                  <a:lnTo>
                    <a:pt x="18145" y="318325"/>
                  </a:lnTo>
                  <a:lnTo>
                    <a:pt x="39379" y="357187"/>
                  </a:lnTo>
                  <a:lnTo>
                    <a:pt x="67437" y="390905"/>
                  </a:lnTo>
                  <a:lnTo>
                    <a:pt x="101351" y="418623"/>
                  </a:lnTo>
                  <a:lnTo>
                    <a:pt x="140160" y="439483"/>
                  </a:lnTo>
                  <a:lnTo>
                    <a:pt x="182897" y="452627"/>
                  </a:lnTo>
                  <a:lnTo>
                    <a:pt x="228600" y="457199"/>
                  </a:lnTo>
                  <a:lnTo>
                    <a:pt x="275177" y="452627"/>
                  </a:lnTo>
                  <a:lnTo>
                    <a:pt x="318325" y="439483"/>
                  </a:lnTo>
                  <a:lnTo>
                    <a:pt x="357187" y="418623"/>
                  </a:lnTo>
                  <a:lnTo>
                    <a:pt x="390906" y="390905"/>
                  </a:lnTo>
                  <a:lnTo>
                    <a:pt x="418623" y="357187"/>
                  </a:lnTo>
                  <a:lnTo>
                    <a:pt x="439483" y="318325"/>
                  </a:lnTo>
                  <a:lnTo>
                    <a:pt x="452628" y="275177"/>
                  </a:lnTo>
                  <a:lnTo>
                    <a:pt x="457200" y="228599"/>
                  </a:lnTo>
                  <a:lnTo>
                    <a:pt x="452628" y="182897"/>
                  </a:lnTo>
                  <a:lnTo>
                    <a:pt x="439483" y="140160"/>
                  </a:lnTo>
                  <a:lnTo>
                    <a:pt x="418623" y="101351"/>
                  </a:lnTo>
                  <a:lnTo>
                    <a:pt x="390906" y="67436"/>
                  </a:lnTo>
                  <a:lnTo>
                    <a:pt x="357187" y="39379"/>
                  </a:lnTo>
                  <a:lnTo>
                    <a:pt x="318325" y="18145"/>
                  </a:lnTo>
                  <a:lnTo>
                    <a:pt x="275177" y="4697"/>
                  </a:lnTo>
                  <a:lnTo>
                    <a:pt x="228600" y="0"/>
                  </a:lnTo>
                  <a:close/>
                </a:path>
              </a:pathLst>
            </a:custGeom>
            <a:solidFill>
              <a:srgbClr val="D247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5296" y="1640332"/>
              <a:ext cx="8314944" cy="481888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32</a:t>
            </a:fld>
            <a:endParaRPr spc="-25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4294967295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429496729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55980" y="932688"/>
            <a:ext cx="8506460" cy="554228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7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70" dirty="0">
                <a:latin typeface="Arial MT"/>
                <a:cs typeface="Arial MT"/>
              </a:rPr>
              <a:t>&lt;!DOCTYPE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html&gt;&lt;html&gt;&lt;head&gt;</a:t>
            </a:r>
            <a:endParaRPr sz="2400">
              <a:latin typeface="Arial MT"/>
              <a:cs typeface="Arial MT"/>
            </a:endParaRPr>
          </a:p>
          <a:p>
            <a:pPr marL="286385" marR="98298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85" dirty="0">
                <a:latin typeface="Arial MT"/>
                <a:cs typeface="Arial MT"/>
              </a:rPr>
              <a:t>&lt;meta</a:t>
            </a:r>
            <a:r>
              <a:rPr sz="2400" spc="-5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name="viewport"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content="width=device-</a:t>
            </a:r>
            <a:r>
              <a:rPr sz="2400" spc="-110" dirty="0">
                <a:latin typeface="Arial MT"/>
                <a:cs typeface="Arial MT"/>
              </a:rPr>
              <a:t>width,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40" dirty="0">
                <a:latin typeface="Arial MT"/>
                <a:cs typeface="Arial MT"/>
              </a:rPr>
              <a:t>initial- </a:t>
            </a:r>
            <a:r>
              <a:rPr sz="2400" spc="-140" dirty="0">
                <a:latin typeface="Arial MT"/>
                <a:cs typeface="Arial MT"/>
              </a:rPr>
              <a:t>scale=1.0"&gt;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&lt;/head&gt;&lt;body&gt;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95" dirty="0">
                <a:latin typeface="Arial MT"/>
                <a:cs typeface="Arial MT"/>
              </a:rPr>
              <a:t>•&lt;h2&gt;</a:t>
            </a:r>
            <a:r>
              <a:rPr sz="2400" spc="-110" dirty="0">
                <a:latin typeface="Arial MT"/>
                <a:cs typeface="Arial MT"/>
              </a:rPr>
              <a:t>R</a:t>
            </a:r>
            <a:r>
              <a:rPr sz="2400" spc="-90" dirty="0">
                <a:latin typeface="Arial MT"/>
                <a:cs typeface="Arial MT"/>
              </a:rPr>
              <a:t>e</a:t>
            </a:r>
            <a:r>
              <a:rPr sz="2400" spc="-114" dirty="0">
                <a:latin typeface="Arial MT"/>
                <a:cs typeface="Arial MT"/>
              </a:rPr>
              <a:t>s</a:t>
            </a:r>
            <a:r>
              <a:rPr sz="2400" spc="-95" dirty="0">
                <a:latin typeface="Arial MT"/>
                <a:cs typeface="Arial MT"/>
              </a:rPr>
              <a:t>pon</a:t>
            </a:r>
            <a:r>
              <a:rPr sz="2400" spc="-114" dirty="0">
                <a:latin typeface="Arial MT"/>
                <a:cs typeface="Arial MT"/>
              </a:rPr>
              <a:t>s</a:t>
            </a:r>
            <a:r>
              <a:rPr sz="2400" spc="-95" dirty="0">
                <a:latin typeface="Arial MT"/>
                <a:cs typeface="Arial MT"/>
              </a:rPr>
              <a:t>i</a:t>
            </a:r>
            <a:r>
              <a:rPr sz="2400" spc="-150" dirty="0">
                <a:latin typeface="Arial MT"/>
                <a:cs typeface="Arial MT"/>
              </a:rPr>
              <a:t>v</a:t>
            </a:r>
            <a:r>
              <a:rPr sz="2400" spc="105" dirty="0">
                <a:latin typeface="Arial MT"/>
                <a:cs typeface="Arial MT"/>
              </a:rPr>
              <a:t>e</a:t>
            </a:r>
            <a:r>
              <a:rPr sz="2400" spc="-445" dirty="0">
                <a:latin typeface="Arial MT"/>
                <a:cs typeface="Arial MT"/>
              </a:rPr>
              <a:t>T</a:t>
            </a:r>
            <a:r>
              <a:rPr sz="2400" spc="-90" dirty="0">
                <a:latin typeface="Arial MT"/>
                <a:cs typeface="Arial MT"/>
              </a:rPr>
              <a:t>e</a:t>
            </a:r>
            <a:r>
              <a:rPr sz="2400" spc="-95" dirty="0">
                <a:latin typeface="Arial MT"/>
                <a:cs typeface="Arial MT"/>
              </a:rPr>
              <a:t>x</a:t>
            </a:r>
            <a:r>
              <a:rPr sz="2400" spc="-100" dirty="0">
                <a:latin typeface="Arial MT"/>
                <a:cs typeface="Arial MT"/>
              </a:rPr>
              <a:t>t</a:t>
            </a:r>
            <a:r>
              <a:rPr sz="2400" spc="-95" dirty="0">
                <a:latin typeface="Arial MT"/>
                <a:cs typeface="Arial MT"/>
              </a:rPr>
              <a:t>&lt;/h2&gt;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0" dirty="0">
                <a:latin typeface="Arial MT"/>
                <a:cs typeface="Arial MT"/>
              </a:rPr>
              <a:t>•&lt;p</a:t>
            </a:r>
            <a:r>
              <a:rPr sz="2400" spc="-105" dirty="0">
                <a:latin typeface="Arial MT"/>
                <a:cs typeface="Arial MT"/>
              </a:rPr>
              <a:t> style="font-</a:t>
            </a:r>
            <a:r>
              <a:rPr sz="2400" spc="-180" dirty="0">
                <a:latin typeface="Arial MT"/>
                <a:cs typeface="Arial MT"/>
              </a:rPr>
              <a:t>size:10vw;"&gt;Use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"vw"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10" dirty="0">
                <a:latin typeface="Arial MT"/>
                <a:cs typeface="Arial MT"/>
              </a:rPr>
              <a:t>unit </a:t>
            </a:r>
            <a:r>
              <a:rPr sz="2400" spc="-260" dirty="0">
                <a:latin typeface="Arial MT"/>
                <a:cs typeface="Arial MT"/>
              </a:rPr>
              <a:t>when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sizing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text.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70" dirty="0">
                <a:latin typeface="Arial MT"/>
                <a:cs typeface="Arial MT"/>
              </a:rPr>
              <a:t>•10vw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will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90" dirty="0">
                <a:latin typeface="Arial MT"/>
                <a:cs typeface="Arial MT"/>
              </a:rPr>
              <a:t>size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75" dirty="0">
                <a:latin typeface="Arial MT"/>
                <a:cs typeface="Arial MT"/>
              </a:rPr>
              <a:t>10%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viewport</a:t>
            </a:r>
            <a:r>
              <a:rPr sz="2400" spc="-15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width.&lt;/p&gt;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85" dirty="0">
                <a:latin typeface="Arial MT"/>
                <a:cs typeface="Arial MT"/>
              </a:rPr>
              <a:t>•&lt;p&gt;Viewport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browser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window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size.</a:t>
            </a:r>
            <a:r>
              <a:rPr sz="2400" spc="-215" dirty="0">
                <a:latin typeface="Arial MT"/>
                <a:cs typeface="Arial MT"/>
              </a:rPr>
              <a:t> </a:t>
            </a:r>
            <a:r>
              <a:rPr sz="2400" spc="-200" dirty="0">
                <a:latin typeface="Arial MT"/>
                <a:cs typeface="Arial MT"/>
              </a:rPr>
              <a:t>1vw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195" dirty="0">
                <a:latin typeface="Arial MT"/>
                <a:cs typeface="Arial MT"/>
              </a:rPr>
              <a:t>=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95" dirty="0">
                <a:latin typeface="Arial MT"/>
                <a:cs typeface="Arial MT"/>
              </a:rPr>
              <a:t>1%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of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viewport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30" dirty="0">
                <a:latin typeface="Arial MT"/>
                <a:cs typeface="Arial MT"/>
              </a:rPr>
              <a:t>width.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35" dirty="0">
                <a:latin typeface="Arial MT"/>
                <a:cs typeface="Arial MT"/>
              </a:rPr>
              <a:t>•If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viewport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50cm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155" dirty="0">
                <a:latin typeface="Arial MT"/>
                <a:cs typeface="Arial MT"/>
              </a:rPr>
              <a:t>wide,</a:t>
            </a:r>
            <a:r>
              <a:rPr sz="2400" spc="-245" dirty="0">
                <a:latin typeface="Arial MT"/>
                <a:cs typeface="Arial MT"/>
              </a:rPr>
              <a:t> </a:t>
            </a:r>
            <a:r>
              <a:rPr sz="2400" spc="-200" dirty="0">
                <a:latin typeface="Arial MT"/>
                <a:cs typeface="Arial MT"/>
              </a:rPr>
              <a:t>1vw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0.5cm.&lt;/p&gt;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215" dirty="0">
                <a:latin typeface="Arial MT"/>
                <a:cs typeface="Arial MT"/>
              </a:rPr>
              <a:t>•&lt;h2&gt;Responsive</a:t>
            </a:r>
            <a:r>
              <a:rPr sz="2400" spc="-6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Image&lt;/h2&gt;</a:t>
            </a:r>
            <a:endParaRPr sz="2400">
              <a:latin typeface="Arial MT"/>
              <a:cs typeface="Arial MT"/>
            </a:endParaRPr>
          </a:p>
          <a:p>
            <a:pPr marL="286385" marR="31750" indent="-274320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110" dirty="0">
                <a:latin typeface="Arial MT"/>
                <a:cs typeface="Arial MT"/>
              </a:rPr>
              <a:t>•&lt;p&gt;When</a:t>
            </a:r>
            <a:r>
              <a:rPr sz="2400" spc="-16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500" dirty="0">
                <a:latin typeface="Arial MT"/>
                <a:cs typeface="Arial MT"/>
              </a:rPr>
              <a:t>CSS</a:t>
            </a:r>
            <a:r>
              <a:rPr sz="2400" spc="-135" dirty="0">
                <a:latin typeface="Arial MT"/>
                <a:cs typeface="Arial MT"/>
              </a:rPr>
              <a:t> width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property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in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percentage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value,</a:t>
            </a:r>
            <a:r>
              <a:rPr sz="2400" spc="-220" dirty="0">
                <a:latin typeface="Arial MT"/>
                <a:cs typeface="Arial MT"/>
              </a:rPr>
              <a:t> 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image </a:t>
            </a:r>
            <a:r>
              <a:rPr sz="2400" spc="-10" dirty="0">
                <a:latin typeface="Arial MT"/>
                <a:cs typeface="Arial MT"/>
              </a:rPr>
              <a:t>will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scale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up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down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60" dirty="0">
                <a:latin typeface="Arial MT"/>
                <a:cs typeface="Arial MT"/>
              </a:rPr>
              <a:t>when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resizing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25" dirty="0">
                <a:latin typeface="Arial MT"/>
                <a:cs typeface="Arial MT"/>
              </a:rPr>
              <a:t>browser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95" dirty="0">
                <a:latin typeface="Arial MT"/>
                <a:cs typeface="Arial MT"/>
              </a:rPr>
              <a:t>window.</a:t>
            </a:r>
            <a:r>
              <a:rPr sz="2400" spc="-220" dirty="0">
                <a:latin typeface="Arial MT"/>
                <a:cs typeface="Arial MT"/>
              </a:rPr>
              <a:t> </a:t>
            </a:r>
            <a:r>
              <a:rPr sz="2400" spc="-310" dirty="0">
                <a:latin typeface="Arial MT"/>
                <a:cs typeface="Arial MT"/>
              </a:rPr>
              <a:t>Resize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the </a:t>
            </a:r>
            <a:r>
              <a:rPr sz="2400" spc="-225" dirty="0">
                <a:latin typeface="Arial MT"/>
                <a:cs typeface="Arial MT"/>
              </a:rPr>
              <a:t>browser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window</a:t>
            </a:r>
            <a:r>
              <a:rPr sz="2400" spc="-114" dirty="0">
                <a:latin typeface="Arial MT"/>
                <a:cs typeface="Arial MT"/>
              </a:rPr>
              <a:t> to </a:t>
            </a:r>
            <a:r>
              <a:rPr sz="2400" spc="-405" dirty="0">
                <a:latin typeface="Arial MT"/>
                <a:cs typeface="Arial MT"/>
              </a:rPr>
              <a:t>see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effect.&lt;/p&gt;</a:t>
            </a:r>
            <a:endParaRPr sz="2400">
              <a:latin typeface="Arial MT"/>
              <a:cs typeface="Arial MT"/>
            </a:endParaRP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D24716"/>
              </a:buClr>
              <a:buSzPct val="85416"/>
              <a:buChar char="●"/>
              <a:tabLst>
                <a:tab pos="286385" algn="l"/>
              </a:tabLst>
            </a:pPr>
            <a:r>
              <a:rPr sz="2400" spc="-90" dirty="0">
                <a:latin typeface="Arial MT"/>
                <a:cs typeface="Arial MT"/>
              </a:rPr>
              <a:t>•&lt;img</a:t>
            </a:r>
            <a:r>
              <a:rPr sz="2400" spc="-80" dirty="0">
                <a:latin typeface="Arial MT"/>
                <a:cs typeface="Arial MT"/>
              </a:rPr>
              <a:t> </a:t>
            </a:r>
            <a:r>
              <a:rPr sz="2400" spc="-180" dirty="0">
                <a:latin typeface="Arial MT"/>
                <a:cs typeface="Arial MT"/>
              </a:rPr>
              <a:t>src="image.png"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style="width:100%;"&gt;&lt;/body&gt;&lt;/html&gt;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33</a:t>
            </a:fld>
            <a:endParaRPr spc="-25" dirty="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6776" y="1103883"/>
            <a:ext cx="7418832" cy="534619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34</a:t>
            </a:fld>
            <a:endParaRPr spc="-25" dirty="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97966" rIns="0" bIns="0" rtlCol="0">
            <a:spAutoFit/>
          </a:bodyPr>
          <a:lstStyle/>
          <a:p>
            <a:pPr marL="707390">
              <a:lnSpc>
                <a:spcPct val="100000"/>
              </a:lnSpc>
              <a:spcBef>
                <a:spcPts val="105"/>
              </a:spcBef>
            </a:pPr>
            <a:r>
              <a:rPr spc="-180" dirty="0"/>
              <a:t>Responsive</a:t>
            </a:r>
            <a:r>
              <a:rPr spc="-105" dirty="0"/>
              <a:t> </a:t>
            </a:r>
            <a:r>
              <a:rPr spc="-290" dirty="0"/>
              <a:t>Web</a:t>
            </a:r>
            <a:r>
              <a:rPr spc="-95" dirty="0"/>
              <a:t> </a:t>
            </a:r>
            <a:r>
              <a:rPr spc="-165" dirty="0"/>
              <a:t>Design</a:t>
            </a:r>
            <a:r>
              <a:rPr spc="-135" dirty="0"/>
              <a:t> </a:t>
            </a:r>
            <a:r>
              <a:rPr spc="-350" dirty="0"/>
              <a:t>-</a:t>
            </a:r>
            <a:r>
              <a:rPr spc="-70" dirty="0"/>
              <a:t> </a:t>
            </a:r>
            <a:r>
              <a:rPr spc="-85" dirty="0"/>
              <a:t>Images</a:t>
            </a:r>
          </a:p>
        </p:txBody>
      </p:sp>
      <p:sp>
        <p:nvSpPr>
          <p:cNvPr id="3" name="object 3"/>
          <p:cNvSpPr/>
          <p:nvPr/>
        </p:nvSpPr>
        <p:spPr>
          <a:xfrm>
            <a:off x="920496" y="6730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182897" y="4697"/>
                </a:lnTo>
                <a:lnTo>
                  <a:pt x="140160" y="18145"/>
                </a:lnTo>
                <a:lnTo>
                  <a:pt x="101351" y="39379"/>
                </a:lnTo>
                <a:lnTo>
                  <a:pt x="67437" y="67436"/>
                </a:lnTo>
                <a:lnTo>
                  <a:pt x="39379" y="101351"/>
                </a:lnTo>
                <a:lnTo>
                  <a:pt x="18145" y="140160"/>
                </a:lnTo>
                <a:lnTo>
                  <a:pt x="4697" y="182897"/>
                </a:lnTo>
                <a:lnTo>
                  <a:pt x="0" y="228599"/>
                </a:lnTo>
                <a:lnTo>
                  <a:pt x="4697" y="275177"/>
                </a:lnTo>
                <a:lnTo>
                  <a:pt x="18145" y="318325"/>
                </a:lnTo>
                <a:lnTo>
                  <a:pt x="39379" y="357187"/>
                </a:lnTo>
                <a:lnTo>
                  <a:pt x="67437" y="390905"/>
                </a:lnTo>
                <a:lnTo>
                  <a:pt x="101351" y="418623"/>
                </a:lnTo>
                <a:lnTo>
                  <a:pt x="140160" y="439483"/>
                </a:lnTo>
                <a:lnTo>
                  <a:pt x="182897" y="452627"/>
                </a:lnTo>
                <a:lnTo>
                  <a:pt x="228600" y="457199"/>
                </a:lnTo>
                <a:lnTo>
                  <a:pt x="275177" y="452627"/>
                </a:lnTo>
                <a:lnTo>
                  <a:pt x="318325" y="439483"/>
                </a:lnTo>
                <a:lnTo>
                  <a:pt x="357187" y="418623"/>
                </a:lnTo>
                <a:lnTo>
                  <a:pt x="390906" y="390905"/>
                </a:lnTo>
                <a:lnTo>
                  <a:pt x="418623" y="357187"/>
                </a:lnTo>
                <a:lnTo>
                  <a:pt x="439483" y="318325"/>
                </a:lnTo>
                <a:lnTo>
                  <a:pt x="452628" y="275177"/>
                </a:lnTo>
                <a:lnTo>
                  <a:pt x="457200" y="228599"/>
                </a:lnTo>
                <a:lnTo>
                  <a:pt x="452628" y="182897"/>
                </a:lnTo>
                <a:lnTo>
                  <a:pt x="439483" y="140160"/>
                </a:lnTo>
                <a:lnTo>
                  <a:pt x="418623" y="101351"/>
                </a:lnTo>
                <a:lnTo>
                  <a:pt x="390906" y="67436"/>
                </a:lnTo>
                <a:lnTo>
                  <a:pt x="357187" y="39379"/>
                </a:lnTo>
                <a:lnTo>
                  <a:pt x="318325" y="18145"/>
                </a:lnTo>
                <a:lnTo>
                  <a:pt x="275177" y="4697"/>
                </a:lnTo>
                <a:lnTo>
                  <a:pt x="228600" y="0"/>
                </a:lnTo>
                <a:close/>
              </a:path>
            </a:pathLst>
          </a:custGeom>
          <a:solidFill>
            <a:srgbClr val="D247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55980" y="1502932"/>
            <a:ext cx="8816340" cy="498919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286385" indent="-285750">
              <a:lnSpc>
                <a:spcPct val="100000"/>
              </a:lnSpc>
              <a:spcBef>
                <a:spcPts val="254"/>
              </a:spcBef>
              <a:buClr>
                <a:srgbClr val="D24716"/>
              </a:buClr>
              <a:buSzPct val="82692"/>
              <a:buFont typeface="Arial MT"/>
              <a:buChar char="●"/>
              <a:tabLst>
                <a:tab pos="286385" algn="l"/>
              </a:tabLst>
            </a:pPr>
            <a:r>
              <a:rPr sz="2600" b="1" spc="-190" dirty="0">
                <a:latin typeface="Arial"/>
                <a:cs typeface="Arial"/>
              </a:rPr>
              <a:t>Using</a:t>
            </a:r>
            <a:r>
              <a:rPr sz="2600" b="1" spc="-430" dirty="0">
                <a:latin typeface="Arial"/>
                <a:cs typeface="Arial"/>
              </a:rPr>
              <a:t> </a:t>
            </a:r>
            <a:r>
              <a:rPr sz="2600" b="1" spc="-185" dirty="0">
                <a:latin typeface="Arial"/>
                <a:cs typeface="Arial"/>
              </a:rPr>
              <a:t>The</a:t>
            </a:r>
            <a:r>
              <a:rPr sz="2600" b="1" spc="-105" dirty="0">
                <a:latin typeface="Arial"/>
                <a:cs typeface="Arial"/>
              </a:rPr>
              <a:t> </a:t>
            </a:r>
            <a:r>
              <a:rPr sz="2600" b="1" spc="-55" dirty="0">
                <a:latin typeface="Arial"/>
                <a:cs typeface="Arial"/>
              </a:rPr>
              <a:t>width</a:t>
            </a:r>
            <a:r>
              <a:rPr sz="2600" b="1" spc="-90" dirty="0">
                <a:latin typeface="Arial"/>
                <a:cs typeface="Arial"/>
              </a:rPr>
              <a:t> </a:t>
            </a:r>
            <a:r>
              <a:rPr sz="2600" b="1" spc="-10" dirty="0">
                <a:latin typeface="Arial"/>
                <a:cs typeface="Arial"/>
              </a:rPr>
              <a:t>Property</a:t>
            </a:r>
            <a:endParaRPr sz="2600">
              <a:latin typeface="Arial"/>
              <a:cs typeface="Arial"/>
            </a:endParaRPr>
          </a:p>
          <a:p>
            <a:pPr marL="560705" marR="5080" lvl="1" indent="-273050">
              <a:lnSpc>
                <a:spcPts val="2590"/>
              </a:lnSpc>
              <a:spcBef>
                <a:spcPts val="480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45" dirty="0">
                <a:latin typeface="Arial MT"/>
                <a:cs typeface="Arial MT"/>
              </a:rPr>
              <a:t>If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35" dirty="0">
                <a:latin typeface="Arial MT"/>
                <a:cs typeface="Arial MT"/>
              </a:rPr>
              <a:t>width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50" dirty="0">
                <a:latin typeface="Arial MT"/>
                <a:cs typeface="Arial MT"/>
              </a:rPr>
              <a:t>property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 </a:t>
            </a:r>
            <a:r>
              <a:rPr sz="2400" spc="-470" dirty="0">
                <a:latin typeface="Arial MT"/>
                <a:cs typeface="Arial MT"/>
              </a:rPr>
              <a:t>a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percentage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height</a:t>
            </a:r>
            <a:r>
              <a:rPr sz="2400" spc="-150" dirty="0">
                <a:latin typeface="Arial MT"/>
                <a:cs typeface="Arial MT"/>
              </a:rPr>
              <a:t> property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to </a:t>
            </a:r>
            <a:r>
              <a:rPr sz="2400" spc="-95" dirty="0">
                <a:latin typeface="Arial MT"/>
                <a:cs typeface="Arial MT"/>
              </a:rPr>
              <a:t>"auto",</a:t>
            </a:r>
            <a:r>
              <a:rPr sz="2400" spc="-25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95" dirty="0">
                <a:latin typeface="Arial MT"/>
                <a:cs typeface="Arial MT"/>
              </a:rPr>
              <a:t>image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will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25" dirty="0">
                <a:latin typeface="Arial MT"/>
                <a:cs typeface="Arial MT"/>
              </a:rPr>
              <a:t>be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65" dirty="0">
                <a:latin typeface="Arial MT"/>
                <a:cs typeface="Arial MT"/>
              </a:rPr>
              <a:t>responsive</a:t>
            </a:r>
            <a:r>
              <a:rPr sz="2400" spc="-145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scale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up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and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down:</a:t>
            </a:r>
            <a:endParaRPr sz="2400">
              <a:latin typeface="Arial MT"/>
              <a:cs typeface="Arial MT"/>
            </a:endParaRPr>
          </a:p>
          <a:p>
            <a:pPr marL="560705" lvl="1" indent="-273050">
              <a:lnSpc>
                <a:spcPct val="100000"/>
              </a:lnSpc>
              <a:spcBef>
                <a:spcPts val="60"/>
              </a:spcBef>
              <a:buClr>
                <a:srgbClr val="9A2C1E"/>
              </a:buClr>
              <a:buSzPct val="85416"/>
              <a:buFont typeface="Arial MT"/>
              <a:buChar char="●"/>
              <a:tabLst>
                <a:tab pos="560705" algn="l"/>
              </a:tabLst>
            </a:pPr>
            <a:r>
              <a:rPr sz="2400" b="1" spc="-155" dirty="0">
                <a:latin typeface="Arial"/>
                <a:cs typeface="Arial"/>
              </a:rPr>
              <a:t>img</a:t>
            </a:r>
            <a:r>
              <a:rPr sz="2400" b="1" spc="-8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{</a:t>
            </a:r>
            <a:r>
              <a:rPr sz="2400" b="1" spc="-85" dirty="0">
                <a:latin typeface="Arial"/>
                <a:cs typeface="Arial"/>
              </a:rPr>
              <a:t> </a:t>
            </a:r>
            <a:r>
              <a:rPr sz="2400" b="1" spc="-75" dirty="0">
                <a:latin typeface="Arial"/>
                <a:cs typeface="Arial"/>
              </a:rPr>
              <a:t>width:</a:t>
            </a:r>
            <a:r>
              <a:rPr sz="2400" b="1" spc="-180" dirty="0">
                <a:latin typeface="Arial"/>
                <a:cs typeface="Arial"/>
              </a:rPr>
              <a:t> </a:t>
            </a:r>
            <a:r>
              <a:rPr sz="2400" b="1" spc="-240" dirty="0">
                <a:latin typeface="Arial"/>
                <a:cs typeface="Arial"/>
              </a:rPr>
              <a:t>100%;</a:t>
            </a:r>
            <a:r>
              <a:rPr sz="2400" b="1" spc="-200" dirty="0">
                <a:latin typeface="Arial"/>
                <a:cs typeface="Arial"/>
              </a:rPr>
              <a:t> </a:t>
            </a:r>
            <a:r>
              <a:rPr sz="2400" b="1" spc="-130" dirty="0">
                <a:latin typeface="Arial"/>
                <a:cs typeface="Arial"/>
              </a:rPr>
              <a:t>height:</a:t>
            </a:r>
            <a:r>
              <a:rPr sz="2400" b="1" spc="-160" dirty="0">
                <a:latin typeface="Arial"/>
                <a:cs typeface="Arial"/>
              </a:rPr>
              <a:t> </a:t>
            </a:r>
            <a:r>
              <a:rPr sz="2400" b="1" spc="-150" dirty="0">
                <a:latin typeface="Arial"/>
                <a:cs typeface="Arial"/>
              </a:rPr>
              <a:t>auto;</a:t>
            </a:r>
            <a:r>
              <a:rPr sz="2400" b="1" spc="-180" dirty="0">
                <a:latin typeface="Arial"/>
                <a:cs typeface="Arial"/>
              </a:rPr>
              <a:t> </a:t>
            </a:r>
            <a:r>
              <a:rPr sz="2400" b="1" spc="-50" dirty="0"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495"/>
              </a:spcBef>
              <a:buClr>
                <a:srgbClr val="9A2C1E"/>
              </a:buClr>
              <a:buFont typeface="Arial MT"/>
              <a:buChar char="●"/>
            </a:pPr>
            <a:endParaRPr sz="2400">
              <a:latin typeface="Arial"/>
              <a:cs typeface="Arial"/>
            </a:endParaRPr>
          </a:p>
          <a:p>
            <a:pPr marL="286385" indent="-285750">
              <a:lnSpc>
                <a:spcPct val="100000"/>
              </a:lnSpc>
              <a:spcBef>
                <a:spcPts val="5"/>
              </a:spcBef>
              <a:buClr>
                <a:srgbClr val="D24716"/>
              </a:buClr>
              <a:buSzPct val="82692"/>
              <a:buFont typeface="Arial MT"/>
              <a:buChar char="●"/>
              <a:tabLst>
                <a:tab pos="286385" algn="l"/>
              </a:tabLst>
            </a:pPr>
            <a:r>
              <a:rPr sz="2600" b="1" spc="-190" dirty="0">
                <a:latin typeface="Arial"/>
                <a:cs typeface="Arial"/>
              </a:rPr>
              <a:t>Using</a:t>
            </a:r>
            <a:r>
              <a:rPr sz="2600" b="1" spc="-420" dirty="0">
                <a:latin typeface="Arial"/>
                <a:cs typeface="Arial"/>
              </a:rPr>
              <a:t> </a:t>
            </a:r>
            <a:r>
              <a:rPr sz="2600" b="1" spc="-185" dirty="0">
                <a:latin typeface="Arial"/>
                <a:cs typeface="Arial"/>
              </a:rPr>
              <a:t>The</a:t>
            </a:r>
            <a:r>
              <a:rPr sz="2600" b="1" spc="-100" dirty="0">
                <a:latin typeface="Arial"/>
                <a:cs typeface="Arial"/>
              </a:rPr>
              <a:t> </a:t>
            </a:r>
            <a:r>
              <a:rPr sz="2600" b="1" spc="-135" dirty="0">
                <a:latin typeface="Arial"/>
                <a:cs typeface="Arial"/>
              </a:rPr>
              <a:t>max-</a:t>
            </a:r>
            <a:r>
              <a:rPr sz="2600" b="1" spc="-50" dirty="0">
                <a:latin typeface="Arial"/>
                <a:cs typeface="Arial"/>
              </a:rPr>
              <a:t>width</a:t>
            </a:r>
            <a:r>
              <a:rPr sz="2600" b="1" spc="-55" dirty="0">
                <a:latin typeface="Arial"/>
                <a:cs typeface="Arial"/>
              </a:rPr>
              <a:t> </a:t>
            </a:r>
            <a:r>
              <a:rPr sz="2600" b="1" spc="-10" dirty="0">
                <a:latin typeface="Arial"/>
                <a:cs typeface="Arial"/>
              </a:rPr>
              <a:t>Property</a:t>
            </a:r>
            <a:endParaRPr sz="2600">
              <a:latin typeface="Arial"/>
              <a:cs typeface="Arial"/>
            </a:endParaRPr>
          </a:p>
          <a:p>
            <a:pPr marL="560705" marR="327025" lvl="1" indent="-273050">
              <a:lnSpc>
                <a:spcPts val="2590"/>
              </a:lnSpc>
              <a:spcBef>
                <a:spcPts val="480"/>
              </a:spcBef>
              <a:buClr>
                <a:srgbClr val="9A2C1E"/>
              </a:buClr>
              <a:buSzPct val="85416"/>
              <a:buChar char="●"/>
              <a:tabLst>
                <a:tab pos="560705" algn="l"/>
              </a:tabLst>
            </a:pPr>
            <a:r>
              <a:rPr sz="2400" spc="-45" dirty="0">
                <a:latin typeface="Arial MT"/>
                <a:cs typeface="Arial MT"/>
              </a:rPr>
              <a:t>If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35" dirty="0">
                <a:latin typeface="Arial MT"/>
                <a:cs typeface="Arial MT"/>
              </a:rPr>
              <a:t>max-</a:t>
            </a:r>
            <a:r>
              <a:rPr sz="2400" spc="-135" dirty="0">
                <a:latin typeface="Arial MT"/>
                <a:cs typeface="Arial MT"/>
              </a:rPr>
              <a:t>width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55" dirty="0">
                <a:latin typeface="Arial MT"/>
                <a:cs typeface="Arial MT"/>
              </a:rPr>
              <a:t>property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29" dirty="0">
                <a:latin typeface="Arial MT"/>
                <a:cs typeface="Arial MT"/>
              </a:rPr>
              <a:t>is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70" dirty="0">
                <a:latin typeface="Arial MT"/>
                <a:cs typeface="Arial MT"/>
              </a:rPr>
              <a:t>set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215" dirty="0">
                <a:latin typeface="Arial MT"/>
                <a:cs typeface="Arial MT"/>
              </a:rPr>
              <a:t>100%,</a:t>
            </a:r>
            <a:r>
              <a:rPr sz="2400" spc="-225" dirty="0">
                <a:latin typeface="Arial MT"/>
                <a:cs typeface="Arial MT"/>
              </a:rPr>
              <a:t> </a:t>
            </a:r>
            <a:r>
              <a:rPr sz="2400" spc="-220" dirty="0">
                <a:latin typeface="Arial MT"/>
                <a:cs typeface="Arial MT"/>
              </a:rPr>
              <a:t>the</a:t>
            </a:r>
            <a:r>
              <a:rPr sz="2400" spc="-105" dirty="0">
                <a:latin typeface="Arial MT"/>
                <a:cs typeface="Arial MT"/>
              </a:rPr>
              <a:t> </a:t>
            </a:r>
            <a:r>
              <a:rPr sz="2400" spc="-290" dirty="0">
                <a:latin typeface="Arial MT"/>
                <a:cs typeface="Arial MT"/>
              </a:rPr>
              <a:t>image</a:t>
            </a:r>
            <a:r>
              <a:rPr sz="2400" spc="-135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will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spc="-310" dirty="0">
                <a:latin typeface="Arial MT"/>
                <a:cs typeface="Arial MT"/>
              </a:rPr>
              <a:t>scale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240" dirty="0">
                <a:latin typeface="Arial MT"/>
                <a:cs typeface="Arial MT"/>
              </a:rPr>
              <a:t>down</a:t>
            </a:r>
            <a:r>
              <a:rPr sz="2400" spc="-14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if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it </a:t>
            </a:r>
            <a:r>
              <a:rPr sz="2400" spc="-405" dirty="0">
                <a:latin typeface="Arial MT"/>
                <a:cs typeface="Arial MT"/>
              </a:rPr>
              <a:t>has</a:t>
            </a:r>
            <a:r>
              <a:rPr sz="2400" spc="-125" dirty="0">
                <a:latin typeface="Arial MT"/>
                <a:cs typeface="Arial MT"/>
              </a:rPr>
              <a:t> </a:t>
            </a:r>
            <a:r>
              <a:rPr sz="2400" spc="-80" dirty="0">
                <a:latin typeface="Arial MT"/>
                <a:cs typeface="Arial MT"/>
              </a:rPr>
              <a:t>to,</a:t>
            </a:r>
            <a:r>
              <a:rPr sz="2400" spc="-220" dirty="0">
                <a:latin typeface="Arial MT"/>
                <a:cs typeface="Arial MT"/>
              </a:rPr>
              <a:t> </a:t>
            </a:r>
            <a:r>
              <a:rPr sz="2400" spc="-175" dirty="0">
                <a:latin typeface="Arial MT"/>
                <a:cs typeface="Arial MT"/>
              </a:rPr>
              <a:t>but</a:t>
            </a:r>
            <a:r>
              <a:rPr sz="2400" spc="-100" dirty="0">
                <a:latin typeface="Arial MT"/>
                <a:cs typeface="Arial MT"/>
              </a:rPr>
              <a:t> </a:t>
            </a:r>
            <a:r>
              <a:rPr sz="2400" spc="-254" dirty="0">
                <a:latin typeface="Arial MT"/>
                <a:cs typeface="Arial MT"/>
              </a:rPr>
              <a:t>never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315" dirty="0">
                <a:latin typeface="Arial MT"/>
                <a:cs typeface="Arial MT"/>
              </a:rPr>
              <a:t>scale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up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14" dirty="0">
                <a:latin typeface="Arial MT"/>
                <a:cs typeface="Arial MT"/>
              </a:rPr>
              <a:t>to </a:t>
            </a:r>
            <a:r>
              <a:rPr sz="2400" spc="-325" dirty="0">
                <a:latin typeface="Arial MT"/>
                <a:cs typeface="Arial MT"/>
              </a:rPr>
              <a:t>be</a:t>
            </a:r>
            <a:r>
              <a:rPr sz="2400" spc="-110" dirty="0">
                <a:latin typeface="Arial MT"/>
                <a:cs typeface="Arial MT"/>
              </a:rPr>
              <a:t> </a:t>
            </a:r>
            <a:r>
              <a:rPr sz="2400" spc="-190" dirty="0">
                <a:latin typeface="Arial MT"/>
                <a:cs typeface="Arial MT"/>
              </a:rPr>
              <a:t>larger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than</a:t>
            </a:r>
            <a:r>
              <a:rPr sz="2400" spc="-114" dirty="0">
                <a:latin typeface="Arial MT"/>
                <a:cs typeface="Arial MT"/>
              </a:rPr>
              <a:t> </a:t>
            </a:r>
            <a:r>
              <a:rPr sz="2400" spc="-140" dirty="0">
                <a:latin typeface="Arial MT"/>
                <a:cs typeface="Arial MT"/>
              </a:rPr>
              <a:t>its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45" dirty="0">
                <a:latin typeface="Arial MT"/>
                <a:cs typeface="Arial MT"/>
              </a:rPr>
              <a:t>original</a:t>
            </a:r>
            <a:r>
              <a:rPr sz="2400" spc="-12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size:</a:t>
            </a:r>
            <a:endParaRPr sz="2400">
              <a:latin typeface="Arial MT"/>
              <a:cs typeface="Arial MT"/>
            </a:endParaRPr>
          </a:p>
          <a:p>
            <a:pPr marL="286385" indent="-285750">
              <a:lnSpc>
                <a:spcPct val="100000"/>
              </a:lnSpc>
              <a:spcBef>
                <a:spcPts val="219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300" dirty="0">
                <a:latin typeface="Arial MT"/>
                <a:cs typeface="Arial MT"/>
              </a:rPr>
              <a:t>Example</a:t>
            </a:r>
            <a:endParaRPr sz="2600">
              <a:latin typeface="Arial MT"/>
              <a:cs typeface="Arial MT"/>
            </a:endParaRPr>
          </a:p>
          <a:p>
            <a:pPr marL="286385" indent="-285750">
              <a:lnSpc>
                <a:spcPts val="2965"/>
              </a:lnSpc>
              <a:spcBef>
                <a:spcPts val="285"/>
              </a:spcBef>
              <a:buClr>
                <a:srgbClr val="D24716"/>
              </a:buClr>
              <a:buSzPct val="82692"/>
              <a:buChar char="●"/>
              <a:tabLst>
                <a:tab pos="286385" algn="l"/>
              </a:tabLst>
            </a:pPr>
            <a:r>
              <a:rPr sz="2600" spc="-225" dirty="0">
                <a:latin typeface="Arial MT"/>
                <a:cs typeface="Arial MT"/>
              </a:rPr>
              <a:t>img</a:t>
            </a:r>
            <a:r>
              <a:rPr sz="2600" spc="-105" dirty="0">
                <a:latin typeface="Arial MT"/>
                <a:cs typeface="Arial MT"/>
              </a:rPr>
              <a:t> </a:t>
            </a:r>
            <a:r>
              <a:rPr sz="2600" spc="325" dirty="0"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436245" marR="6120765">
              <a:lnSpc>
                <a:spcPts val="2810"/>
              </a:lnSpc>
              <a:spcBef>
                <a:spcPts val="195"/>
              </a:spcBef>
            </a:pPr>
            <a:r>
              <a:rPr sz="2600" spc="-254" dirty="0">
                <a:latin typeface="Arial MT"/>
                <a:cs typeface="Arial MT"/>
              </a:rPr>
              <a:t>max-</a:t>
            </a:r>
            <a:r>
              <a:rPr sz="2600" spc="-120" dirty="0">
                <a:latin typeface="Arial MT"/>
                <a:cs typeface="Arial MT"/>
              </a:rPr>
              <a:t>width:</a:t>
            </a:r>
            <a:r>
              <a:rPr sz="2600" spc="-125" dirty="0">
                <a:latin typeface="Arial MT"/>
                <a:cs typeface="Arial MT"/>
              </a:rPr>
              <a:t> </a:t>
            </a:r>
            <a:r>
              <a:rPr sz="2600" spc="-235" dirty="0">
                <a:latin typeface="Arial MT"/>
                <a:cs typeface="Arial MT"/>
              </a:rPr>
              <a:t>100%; </a:t>
            </a:r>
            <a:r>
              <a:rPr sz="2600" spc="-200" dirty="0">
                <a:latin typeface="Arial MT"/>
                <a:cs typeface="Arial MT"/>
              </a:rPr>
              <a:t>height:</a:t>
            </a:r>
            <a:r>
              <a:rPr sz="2600" spc="-165" dirty="0">
                <a:latin typeface="Arial MT"/>
                <a:cs typeface="Arial MT"/>
              </a:rPr>
              <a:t> </a:t>
            </a:r>
            <a:r>
              <a:rPr sz="2600" spc="-20" dirty="0">
                <a:latin typeface="Arial MT"/>
                <a:cs typeface="Arial MT"/>
              </a:rPr>
              <a:t>auto;</a:t>
            </a:r>
            <a:endParaRPr sz="2600">
              <a:latin typeface="Arial MT"/>
              <a:cs typeface="Arial MT"/>
            </a:endParaRPr>
          </a:p>
          <a:p>
            <a:pPr marL="286385">
              <a:lnSpc>
                <a:spcPts val="2765"/>
              </a:lnSpc>
            </a:pPr>
            <a:r>
              <a:rPr sz="2600" spc="325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fld id="{81D60167-4931-47E6-BA6A-407CBD079E47}" type="slidenum">
              <a:rPr spc="-25" dirty="0"/>
              <a:t>35</a:t>
            </a:fld>
            <a:endParaRPr spc="-2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2002027" y="6889986"/>
            <a:ext cx="33394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40" dirty="0" err="1" smtClean="0"/>
              <a:t>Dr.</a:t>
            </a:r>
            <a:r>
              <a:rPr lang="en-IN" spc="-40" dirty="0" smtClean="0"/>
              <a:t> </a:t>
            </a:r>
            <a:r>
              <a:rPr lang="en-IN" spc="-40" dirty="0" err="1" smtClean="0"/>
              <a:t>Sumangali</a:t>
            </a:r>
            <a:r>
              <a:rPr lang="en-IN" spc="-40" dirty="0" smtClean="0"/>
              <a:t>- VIT</a:t>
            </a:r>
            <a:endParaRPr spc="-40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7500619" y="6917418"/>
            <a:ext cx="137096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39"/>
              </a:lnSpc>
            </a:pPr>
            <a:r>
              <a:rPr lang="en-IN" spc="-145" dirty="0" smtClean="0"/>
              <a:t>January 2025</a:t>
            </a:r>
            <a:endParaRPr spc="-11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5"/>
            <a:ext cx="9491750" cy="6297083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all: </a:t>
            </a:r>
          </a:p>
          <a:p>
            <a:pPr marL="0" indent="0" algn="l"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</a:rPr>
              <a:t>	</a:t>
            </a:r>
            <a:r>
              <a:rPr lang="en-US" sz="2400" dirty="0">
                <a:latin typeface="Söhne"/>
              </a:rPr>
              <a:t>This is the default media type. Styles defined within @media all { ... } will apply to all devices.</a:t>
            </a:r>
          </a:p>
          <a:p>
            <a:pPr marL="0" indent="0" algn="l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</a:rPr>
              <a:t>print: </a:t>
            </a:r>
          </a:p>
          <a:p>
            <a:pPr marL="0" indent="0" algn="l"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</a:rPr>
              <a:t>	</a:t>
            </a:r>
            <a:r>
              <a:rPr lang="en-US" sz="2400" dirty="0">
                <a:latin typeface="Söhne"/>
              </a:rPr>
              <a:t>Styles within @media print { ... } will apply when a document is printed or viewed in print preview.</a:t>
            </a:r>
          </a:p>
          <a:p>
            <a:pPr marL="0" indent="0" algn="l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</a:rPr>
              <a:t>handheld:</a:t>
            </a:r>
          </a:p>
          <a:p>
            <a:pPr marL="0" indent="0" algn="l">
              <a:buNone/>
            </a:pPr>
            <a:r>
              <a:rPr lang="en-US" sz="2400" dirty="0">
                <a:latin typeface="Söhne"/>
              </a:rPr>
              <a:t>	The 'handheld' media type is tailored for small devices like smartphones and handheld gaming consoles. Styles within @media handheld { ... } are designed to enhance usability on smaller screens, potentially adjusting font sizes, layouts, and interactive elements for a more comfortable experience.</a:t>
            </a:r>
          </a:p>
          <a:p>
            <a:pPr marL="0" indent="0" algn="l">
              <a:buNone/>
            </a:pPr>
            <a:endParaRPr lang="en-US" sz="24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34184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0" y="416513"/>
            <a:ext cx="3564467" cy="727663"/>
          </a:xfrm>
        </p:spPr>
        <p:txBody>
          <a:bodyPr>
            <a:normAutofit/>
          </a:bodyPr>
          <a:lstStyle/>
          <a:p>
            <a:r>
              <a:rPr lang="en-US" b="1" dirty="0"/>
              <a:t>HTML</a:t>
            </a: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72CF3398-C6D2-A2D4-3F3C-2638787B6ABE}"/>
              </a:ext>
            </a:extLst>
          </p:cNvPr>
          <p:cNvSpPr txBox="1">
            <a:spLocks/>
          </p:cNvSpPr>
          <p:nvPr/>
        </p:nvSpPr>
        <p:spPr>
          <a:xfrm>
            <a:off x="5680955" y="416513"/>
            <a:ext cx="3564467" cy="7276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 cap="all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C479EB8E-3F81-43AF-E15D-C8D9A0423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657" y="1134297"/>
            <a:ext cx="4854362" cy="48269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D26BAD0-8250-8719-1E98-0E1FAF96F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30" y="1144175"/>
            <a:ext cx="4618883" cy="481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8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0" y="416513"/>
            <a:ext cx="3564467" cy="7276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Output on screen</a:t>
            </a: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72CF3398-C6D2-A2D4-3F3C-2638787B6ABE}"/>
              </a:ext>
            </a:extLst>
          </p:cNvPr>
          <p:cNvSpPr txBox="1">
            <a:spLocks/>
          </p:cNvSpPr>
          <p:nvPr/>
        </p:nvSpPr>
        <p:spPr>
          <a:xfrm>
            <a:off x="5680955" y="416513"/>
            <a:ext cx="4612730" cy="7276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 fontScale="92500" lnSpcReduction="2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 cap="all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Output on print preview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FC4A7E7-65EC-2BE8-3D15-453504D34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374" y="1343378"/>
            <a:ext cx="4233908" cy="29386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1BED472-1672-E20C-3E18-62166462A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658" y="1343378"/>
            <a:ext cx="4643306" cy="293863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="" xmlns:a16="http://schemas.microsoft.com/office/drawing/2014/main" id="{E40658CB-1136-4322-6349-B0F375C8920B}"/>
              </a:ext>
            </a:extLst>
          </p:cNvPr>
          <p:cNvSpPr txBox="1">
            <a:spLocks/>
          </p:cNvSpPr>
          <p:nvPr/>
        </p:nvSpPr>
        <p:spPr>
          <a:xfrm>
            <a:off x="1402481" y="4701822"/>
            <a:ext cx="8556948" cy="2438165"/>
          </a:xfrm>
          <a:prstGeom prst="rect">
            <a:avLst/>
          </a:prstGeom>
        </p:spPr>
        <p:txBody>
          <a:bodyPr vert="horz" lIns="121899" tIns="60949" rIns="121899" bIns="60949" rtlCol="0" anchor="b">
            <a:normAutofit fontScale="92500" lnSpcReduction="1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 cap="all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FF00"/>
                </a:solidFill>
              </a:rPr>
              <a:t>You could see how the same content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is rendered in different formats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based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upon the </a:t>
            </a:r>
          </a:p>
          <a:p>
            <a:pPr algn="ctr"/>
            <a:r>
              <a:rPr lang="en-US" b="1" dirty="0">
                <a:solidFill>
                  <a:srgbClr val="00B050"/>
                </a:solidFill>
              </a:rPr>
              <a:t>CSS </a:t>
            </a:r>
          </a:p>
          <a:p>
            <a:pPr algn="ctr"/>
            <a:r>
              <a:rPr lang="en-US" b="1" dirty="0">
                <a:solidFill>
                  <a:srgbClr val="00B050"/>
                </a:solidFill>
              </a:rPr>
              <a:t>MEDIA TYPE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DECLARATIONs</a:t>
            </a:r>
          </a:p>
        </p:txBody>
      </p:sp>
    </p:spTree>
    <p:extLst>
      <p:ext uri="{BB962C8B-B14F-4D97-AF65-F5344CB8AC3E}">
        <p14:creationId xmlns:p14="http://schemas.microsoft.com/office/powerpoint/2010/main" val="121474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505CC09-607C-CBF5-6208-03E19F178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341" y="1091495"/>
            <a:ext cx="9424898" cy="6297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92D050"/>
                </a:solidFill>
              </a:rPr>
              <a:t>screen: </a:t>
            </a:r>
            <a:r>
              <a:rPr lang="en-US" dirty="0"/>
              <a:t>Styles within @media screen { ... } will apply to devices with a screen, such as computers, tablets, and smartphones.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92D050"/>
                </a:solidFill>
              </a:rPr>
              <a:t>aural: </a:t>
            </a:r>
            <a:r>
              <a:rPr lang="en-US" dirty="0"/>
              <a:t>The 'aural' media type is designed for devices that present information through sound, such as screen readers. Styles applied within @media aural { ... } are optimized for an auditory experience, ensuring clear and understandable rendering of content.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92D050"/>
                </a:solidFill>
              </a:rPr>
              <a:t>braille: </a:t>
            </a:r>
            <a:r>
              <a:rPr lang="en-US" dirty="0"/>
              <a:t>The 'braille' media type targets devices equipped with braille displays. Styles within @media braille { ... } are crafted to provide an accessible and tactile reading experience, often involving adjustments in spacing and formatting.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82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4"/>
            <a:ext cx="8706218" cy="604520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2800" dirty="0">
                <a:latin typeface="+mn-lt"/>
              </a:rPr>
              <a:t>CSS Media Queries</a:t>
            </a:r>
          </a:p>
          <a:p>
            <a:pPr marL="0" indent="0" algn="l">
              <a:buNone/>
            </a:pPr>
            <a:r>
              <a:rPr lang="en-US" sz="2800" i="0" dirty="0">
                <a:effectLst/>
                <a:latin typeface="+mn-lt"/>
              </a:rPr>
              <a:t>Media queries </a:t>
            </a:r>
            <a:r>
              <a:rPr lang="en-US" sz="2800" b="0" i="0" dirty="0">
                <a:effectLst/>
                <a:latin typeface="+mn-lt"/>
              </a:rPr>
              <a:t>provide a way to conditionally apply styles based on specific features or characteristics of the user's device or viewport.</a:t>
            </a:r>
          </a:p>
          <a:p>
            <a:pPr marL="0" indent="0" algn="l">
              <a:buNone/>
            </a:pPr>
            <a:r>
              <a:rPr lang="en-US" sz="2800" b="0" i="0" dirty="0">
                <a:effectLst/>
                <a:latin typeface="+mn-lt"/>
              </a:rPr>
              <a:t>Media queries are commonly used to implement responsive web design, ensuring a seamless experience across a variety of devices. </a:t>
            </a:r>
          </a:p>
          <a:p>
            <a:pPr marL="0" indent="0" algn="l">
              <a:buNone/>
            </a:pPr>
            <a:r>
              <a:rPr lang="en-US" sz="2800" b="0" i="0" dirty="0">
                <a:effectLst/>
                <a:latin typeface="+mn-lt"/>
              </a:rPr>
              <a:t>Btw, what is a viewport?</a:t>
            </a:r>
          </a:p>
          <a:p>
            <a:pPr marL="0" indent="0" algn="l">
              <a:buNone/>
            </a:pPr>
            <a:r>
              <a:rPr lang="en-US" sz="2800" b="0" i="0" dirty="0">
                <a:effectLst/>
                <a:latin typeface="+mn-lt"/>
              </a:rPr>
              <a:t>Viewport represents the portion of the webpage that a user can see at any given time. The size and characteristics of the viewport play a crucial role in responsive web design.</a:t>
            </a:r>
          </a:p>
        </p:txBody>
      </p:sp>
    </p:spTree>
    <p:extLst>
      <p:ext uri="{BB962C8B-B14F-4D97-AF65-F5344CB8AC3E}">
        <p14:creationId xmlns:p14="http://schemas.microsoft.com/office/powerpoint/2010/main" val="291440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0E74FB-BABA-413A-FC50-8443CAD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41" y="302610"/>
            <a:ext cx="9089390" cy="553998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  <a:effectLst/>
                <a:latin typeface="Söhne"/>
                <a:ea typeface="Arial" panose="020B0604020202020204" pitchFamily="34" charset="0"/>
              </a:rPr>
              <a:t>Introduction to CSS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A3899F-B66E-9123-B81A-F94AFD18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082" y="1091494"/>
            <a:ext cx="9491750" cy="6465006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</a:rPr>
              <a:t>General Syntax:</a:t>
            </a:r>
          </a:p>
          <a:p>
            <a:pPr marL="0" indent="0" algn="l">
              <a:buNone/>
            </a:pPr>
            <a:r>
              <a:rPr lang="en-US" sz="2400" dirty="0">
                <a:latin typeface="Söhne"/>
              </a:rPr>
              <a:t>Media queries are written using the @media rule, followed by a condition or query. If the condition is true, the styles within the media query are applied.</a:t>
            </a:r>
          </a:p>
          <a:p>
            <a:pPr marL="609493" lvl="2" indent="0">
              <a:buNone/>
            </a:pPr>
            <a:r>
              <a:rPr lang="en-US" b="0" i="0" dirty="0">
                <a:solidFill>
                  <a:srgbClr val="2E95D3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screen </a:t>
            </a:r>
            <a:r>
              <a:rPr lang="en-US" b="0" i="0" dirty="0">
                <a:solidFill>
                  <a:srgbClr val="2E95D3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i="0" dirty="0">
                <a:solidFill>
                  <a:srgbClr val="00A67D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i="0" dirty="0">
                <a:solidFill>
                  <a:srgbClr val="DF3079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pPr marL="609493" lvl="2" indent="0">
              <a:buNone/>
            </a:pPr>
            <a:r>
              <a:rPr lang="en-US" b="0" i="0" dirty="0">
                <a:effectLst/>
                <a:latin typeface="Consolas" panose="020B0609020204030204" pitchFamily="49" charset="0"/>
              </a:rPr>
              <a:t>/* Styles for screens with a maximum width of 600px */</a:t>
            </a: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609493" lvl="2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 algn="l">
              <a:buNone/>
            </a:pPr>
            <a:r>
              <a:rPr lang="en-US" sz="2400" b="1" dirty="0">
                <a:solidFill>
                  <a:srgbClr val="92D050"/>
                </a:solidFill>
                <a:latin typeface="Söhne"/>
              </a:rPr>
              <a:t>Conditions: </a:t>
            </a:r>
            <a:r>
              <a:rPr lang="en-US" sz="2400" dirty="0">
                <a:latin typeface="Söhne"/>
              </a:rPr>
              <a:t>Media queries include conditions based on various features such as width, height, device orientation, and more. Common conditions include min-width, max-width, orientation, min-device-width, and max-device-width.</a:t>
            </a:r>
          </a:p>
          <a:p>
            <a:pPr marL="0" indent="0" algn="l">
              <a:buNone/>
            </a:pPr>
            <a:r>
              <a:rPr lang="en-US" sz="2400" dirty="0">
                <a:latin typeface="Söhne"/>
              </a:rPr>
              <a:t>	</a:t>
            </a:r>
            <a:r>
              <a:rPr lang="en-US" sz="1600" b="0" i="0" dirty="0">
                <a:solidFill>
                  <a:srgbClr val="2E95D3"/>
                </a:solidFill>
                <a:effectLst/>
                <a:latin typeface="Söhne Mono"/>
              </a:rPr>
              <a:t>@media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Söhne Mono"/>
              </a:rPr>
              <a:t> (</a:t>
            </a:r>
            <a:r>
              <a:rPr lang="en-US" sz="1600" b="0" i="0" dirty="0">
                <a:solidFill>
                  <a:srgbClr val="00A67D"/>
                </a:solidFill>
                <a:effectLst/>
                <a:latin typeface="Söhne Mono"/>
              </a:rPr>
              <a:t>orientation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Söhne Mono"/>
              </a:rPr>
              <a:t>: landscape) { 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sz="1600" b="0" i="0" dirty="0">
                <a:effectLst/>
                <a:latin typeface="Söhne Mono"/>
              </a:rPr>
              <a:t>/* Styles for devices in landscape orientation */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Söhne Mono"/>
              </a:rPr>
              <a:t>}</a:t>
            </a:r>
            <a:endParaRPr lang="en-US" sz="24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66912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2422</Words>
  <Application>Microsoft Office PowerPoint</Application>
  <PresentationFormat>Custom</PresentationFormat>
  <Paragraphs>307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Module I – Responsive Web Design</vt:lpstr>
      <vt:lpstr>Introduction to CSS</vt:lpstr>
      <vt:lpstr>Introduction to CSS</vt:lpstr>
      <vt:lpstr>Introduction to CSS</vt:lpstr>
      <vt:lpstr>HTML</vt:lpstr>
      <vt:lpstr>Output on screen</vt:lpstr>
      <vt:lpstr>Introduction to CSS</vt:lpstr>
      <vt:lpstr>Introduction to CSS</vt:lpstr>
      <vt:lpstr>Introduction to CSS</vt:lpstr>
      <vt:lpstr>Introduction to CSS</vt:lpstr>
      <vt:lpstr>Introduction to CSS</vt:lpstr>
      <vt:lpstr>What is Responsive Web Design?</vt:lpstr>
      <vt:lpstr>What is The Viewport?</vt:lpstr>
      <vt:lpstr>Setting The Viewport</vt:lpstr>
      <vt:lpstr>Size Content to The Viewport</vt:lpstr>
      <vt:lpstr>What is a Media Query?</vt:lpstr>
      <vt:lpstr>Media query syntax-CSS</vt:lpstr>
      <vt:lpstr>Media type</vt:lpstr>
      <vt:lpstr>Media Features</vt:lpstr>
      <vt:lpstr>Media Features</vt:lpstr>
      <vt:lpstr>Media query examples</vt:lpstr>
      <vt:lpstr>Media query examples</vt:lpstr>
      <vt:lpstr>Media query examples</vt:lpstr>
      <vt:lpstr>Media query examples</vt:lpstr>
      <vt:lpstr>Breakpoints in RWD</vt:lpstr>
      <vt:lpstr>How To Set A CSS Breakpoint?</vt:lpstr>
      <vt:lpstr>PowerPoint Presentation</vt:lpstr>
      <vt:lpstr>What are common breakpoints?</vt:lpstr>
      <vt:lpstr>Examples</vt:lpstr>
      <vt:lpstr>Should You Use Pixels, Ems, Or Percentages In Breakpoints?</vt:lpstr>
      <vt:lpstr>Absolute length units</vt:lpstr>
      <vt:lpstr>Relative length units</vt:lpstr>
      <vt:lpstr>PowerPoint Presentation</vt:lpstr>
      <vt:lpstr>PowerPoint Presentation</vt:lpstr>
      <vt:lpstr>Responsive Web Design - Images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VII – Responsive Web Design</dc:title>
  <dc:creator>Admin</dc:creator>
  <cp:lastModifiedBy>Admin</cp:lastModifiedBy>
  <cp:revision>8</cp:revision>
  <dcterms:created xsi:type="dcterms:W3CDTF">2025-01-03T11:12:36Z</dcterms:created>
  <dcterms:modified xsi:type="dcterms:W3CDTF">2025-01-06T04:49:01Z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2023-11-10T00:00:00Z</vt:filetime>
  </property>
  <property fmtid="{D5CDD505-2E9C-101B-9397-08002B2CF9AE}" pid="3" name="LastSaved">
    <vt:filetime>2025-01-03T00:00:00Z</vt:filetime>
  </property>
  <property fmtid="{D5CDD505-2E9C-101B-9397-08002B2CF9AE}" pid="4" name="Producer">
    <vt:lpwstr>doPDF Ver 7.2 Build 378 (unknown Windows version - Version: 10.0.19045 (x64))</vt:lpwstr>
  </property>
</Properties>
</file>